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4"/>
  </p:notesMasterIdLst>
  <p:sldIdLst>
    <p:sldId id="256" r:id="rId3"/>
    <p:sldId id="355" r:id="rId4"/>
    <p:sldId id="321" r:id="rId5"/>
    <p:sldId id="328" r:id="rId6"/>
    <p:sldId id="346" r:id="rId7"/>
    <p:sldId id="347" r:id="rId8"/>
    <p:sldId id="348" r:id="rId9"/>
    <p:sldId id="349" r:id="rId10"/>
    <p:sldId id="350" r:id="rId11"/>
    <p:sldId id="351" r:id="rId12"/>
    <p:sldId id="352" r:id="rId13"/>
    <p:sldId id="353" r:id="rId14"/>
    <p:sldId id="357" r:id="rId15"/>
    <p:sldId id="322" r:id="rId16"/>
    <p:sldId id="325" r:id="rId17"/>
    <p:sldId id="324" r:id="rId18"/>
    <p:sldId id="329" r:id="rId19"/>
    <p:sldId id="356" r:id="rId20"/>
    <p:sldId id="332" r:id="rId21"/>
    <p:sldId id="334" r:id="rId22"/>
    <p:sldId id="335" r:id="rId23"/>
    <p:sldId id="336" r:id="rId24"/>
    <p:sldId id="333" r:id="rId25"/>
    <p:sldId id="338" r:id="rId26"/>
    <p:sldId id="340" r:id="rId27"/>
    <p:sldId id="341" r:id="rId28"/>
    <p:sldId id="342" r:id="rId29"/>
    <p:sldId id="343" r:id="rId30"/>
    <p:sldId id="344" r:id="rId31"/>
    <p:sldId id="331" r:id="rId32"/>
    <p:sldId id="35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9" autoAdjust="0"/>
    <p:restoredTop sz="94660"/>
  </p:normalViewPr>
  <p:slideViewPr>
    <p:cSldViewPr>
      <p:cViewPr varScale="1">
        <p:scale>
          <a:sx n="76" d="100"/>
          <a:sy n="76" d="100"/>
        </p:scale>
        <p:origin x="9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3D5D-1388-4F87-94A8-B0C6B063CFD5}" type="datetimeFigureOut">
              <a:rPr lang="en-US" smtClean="0"/>
              <a:t>10/9/2023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ECE63-680B-472E-8CC6-5DC29EB5ED4F}" type="slidenum">
              <a:rPr lang="en-US" smtClean="0"/>
              <a:t>‹#›</a:t>
            </a:fld>
            <a:endParaRPr lang="en-US"/>
          </a:p>
        </p:txBody>
      </p:sp>
    </p:spTree>
    <p:extLst>
      <p:ext uri="{BB962C8B-B14F-4D97-AF65-F5344CB8AC3E}">
        <p14:creationId xmlns:p14="http://schemas.microsoft.com/office/powerpoint/2010/main" val="324583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MS PGothic" panose="020B0600070205080204" pitchFamily="34" charset="-128"/>
              </a:defRPr>
            </a:lvl1pPr>
            <a:lvl2pPr marL="37931725" indent="-37474525" defTabSz="965200"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D9F28D6B-194D-4CEA-B3E9-A0B25A6AAAB8}" type="datetime4">
              <a:rPr kumimoji="0" lang="en-US" altLang="ar-IQ"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65200" rtl="0" eaLnBrk="1" fontAlgn="auto" latinLnBrk="0" hangingPunct="1">
                <a:lnSpc>
                  <a:spcPct val="100000"/>
                </a:lnSpc>
                <a:spcBef>
                  <a:spcPts val="0"/>
                </a:spcBef>
                <a:spcAft>
                  <a:spcPts val="0"/>
                </a:spcAft>
                <a:buClrTx/>
                <a:buSzTx/>
                <a:buFontTx/>
                <a:buNone/>
                <a:tabLst/>
                <a:defRPr/>
              </a:pPr>
              <a:t>October 9, 2023</a:t>
            </a:fld>
            <a:endParaRPr kumimoji="0" lang="en-US" altLang="ar-IQ"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MS PGothic" panose="020B0600070205080204" pitchFamily="34" charset="-128"/>
              </a:defRPr>
            </a:lvl1pPr>
            <a:lvl2pPr marL="37931725" indent="-37474525" defTabSz="965200"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65200" rtl="0" eaLnBrk="1" fontAlgn="auto" latinLnBrk="0" hangingPunct="1">
              <a:lnSpc>
                <a:spcPct val="100000"/>
              </a:lnSpc>
              <a:spcBef>
                <a:spcPts val="0"/>
              </a:spcBef>
              <a:spcAft>
                <a:spcPts val="0"/>
              </a:spcAft>
              <a:buClrTx/>
              <a:buSzTx/>
              <a:buFontTx/>
              <a:buNone/>
              <a:tabLst/>
              <a:defRPr/>
            </a:pPr>
            <a:r>
              <a:rPr kumimoji="0" lang="en-US" altLang="ar-IQ"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t>A Small Dose of Toxicology - Overview</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MS PGothic" panose="020B0600070205080204" pitchFamily="34" charset="-128"/>
              </a:defRPr>
            </a:lvl1pPr>
            <a:lvl2pPr marL="37931725" indent="-37474525" defTabSz="965200"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2AA115D0-7CD3-4C2C-A0AF-E07BF61CC6E4}" type="slidenum">
              <a:rPr kumimoji="0" lang="en-US" altLang="ar-IQ"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65200" rtl="0" eaLnBrk="1" fontAlgn="auto" latinLnBrk="0" hangingPunct="1">
                <a:lnSpc>
                  <a:spcPct val="100000"/>
                </a:lnSpc>
                <a:spcBef>
                  <a:spcPts val="0"/>
                </a:spcBef>
                <a:spcAft>
                  <a:spcPts val="0"/>
                </a:spcAft>
                <a:buClrTx/>
                <a:buSzTx/>
                <a:buFontTx/>
                <a:buNone/>
                <a:tabLst/>
                <a:defRPr/>
              </a:pPr>
              <a:t>2</a:t>
            </a:fld>
            <a:endParaRPr kumimoji="0" lang="en-US" altLang="ar-IQ" sz="13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4821" name="Rectangle 2"/>
          <p:cNvSpPr>
            <a:spLocks noGrp="1" noRot="1" noChangeAspect="1" noChangeArrowheads="1"/>
          </p:cNvSpPr>
          <p:nvPr>
            <p:ph type="sldImg"/>
          </p:nvPr>
        </p:nvSpPr>
        <p:spPr>
          <a:solidFill>
            <a:srgbClr val="FFFFFF"/>
          </a:solidFill>
          <a:ln/>
        </p:spPr>
      </p:sp>
      <p:sp>
        <p:nvSpPr>
          <p:cNvPr id="3482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ar-IQ" altLang="ar-IQ" smtClean="0">
              <a:latin typeface="Times New Roman" panose="02020603050405020304" pitchFamily="18" charset="0"/>
            </a:endParaRPr>
          </a:p>
        </p:txBody>
      </p:sp>
    </p:spTree>
    <p:extLst>
      <p:ext uri="{BB962C8B-B14F-4D97-AF65-F5344CB8AC3E}">
        <p14:creationId xmlns:p14="http://schemas.microsoft.com/office/powerpoint/2010/main" val="17074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ar-IQ" smtClean="0">
                <a:cs typeface="Calibri" panose="020F0502020204030204" pitchFamily="34" charset="0"/>
              </a:rPr>
              <a:t>There is a clear relation between RBE and LET. So physical measurements as well as biological studies are important!</a:t>
            </a:r>
          </a:p>
          <a:p>
            <a:pPr algn="just" eaLnBrk="1" hangingPunct="1">
              <a:spcBef>
                <a:spcPct val="0"/>
              </a:spcBef>
            </a:pPr>
            <a:endParaRPr lang="es-ES" altLang="ar-IQ" smtClean="0"/>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32938D-FF30-4EE5-9B49-AEBAF644B903}" type="slidenum">
              <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8467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ar-IQ" smtClean="0"/>
              <a:t>Ionizing radiation can interact with DNA directly or indirectly. </a:t>
            </a:r>
            <a:r>
              <a:rPr lang="en-US" altLang="ar-IQ" u="sng" smtClean="0"/>
              <a:t>Direct</a:t>
            </a:r>
            <a:r>
              <a:rPr lang="en-US" altLang="ar-IQ" smtClean="0"/>
              <a:t> action is the deposition of energy within the DNA molecule and </a:t>
            </a:r>
            <a:r>
              <a:rPr lang="en-US" altLang="ar-IQ" u="sng" smtClean="0"/>
              <a:t>indirect</a:t>
            </a:r>
            <a:r>
              <a:rPr lang="en-US" altLang="ar-IQ" smtClean="0"/>
              <a:t> is deposition in a molecule next to the DNA. </a:t>
            </a:r>
          </a:p>
          <a:p>
            <a:pPr algn="just" eaLnBrk="1" hangingPunct="1">
              <a:spcBef>
                <a:spcPct val="0"/>
              </a:spcBef>
            </a:pPr>
            <a:r>
              <a:rPr lang="en-US" altLang="ar-IQ" smtClean="0"/>
              <a:t>Both will produce reactive species that will interact and damage the DNA. </a:t>
            </a:r>
          </a:p>
          <a:p>
            <a:pPr algn="just" eaLnBrk="1" hangingPunct="1">
              <a:spcBef>
                <a:spcPct val="0"/>
              </a:spcBef>
            </a:pPr>
            <a:r>
              <a:rPr lang="en-US" altLang="ar-IQ" smtClean="0"/>
              <a:t>For Low-LET radiation the indirect effect is very important, but not for high-LET radiation types.   </a:t>
            </a:r>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27C43F-5DE1-44A3-8A5D-C745D31842BD}" type="slidenum">
              <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33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ar-IQ"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D67564-09AD-469A-8FBC-CD49BC52B659}" type="slidenum">
              <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3540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ar-IQ"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4752CA-456C-44D3-A89A-BB2EAAA95448}" type="slidenum">
              <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2636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ar-IQ" smtClean="0"/>
              <a:t>Once radiation has deposited its energy, the DNA can be damaged. The mechanism is different for low and  high-LET radiation types  </a:t>
            </a:r>
          </a:p>
        </p:txBody>
      </p:sp>
      <p:sp>
        <p:nvSpPr>
          <p:cNvPr id="583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65CF8E-C63F-439A-8942-5B80C3A0894A}" type="slidenum">
              <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670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altLang="ar-IQ" smtClean="0"/>
              <a:t>Radiation produces several types of DNA damage: Apurinic sites (AP), Single Strand Breaks (SSB), Double Strand Breaks (DSB), DNA-Protein and DNA-DNA crosslinks, base damage (BD), and lesions in the sugar-phosphate backbone. The proportion of these different types of damage depends on the radiation type. For high-LET the proportion of DSB increases.</a:t>
            </a:r>
          </a:p>
        </p:txBody>
      </p:sp>
      <p:sp>
        <p:nvSpPr>
          <p:cNvPr id="59396" name="3 Marcador de número de diapositiva"/>
          <p:cNvSpPr txBox="1">
            <a:spLocks noGrp="1"/>
          </p:cNvSpPr>
          <p:nvPr/>
        </p:nvSpPr>
        <p:spPr bwMode="auto">
          <a:xfrm>
            <a:off x="3760788" y="9407525"/>
            <a:ext cx="28781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7DC299-60B8-4F0E-AD7B-001F026E0E5D}" type="slidenum">
              <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ca-ES" altLang="ar-IQ"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1051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MS PGothic" panose="020B0600070205080204" pitchFamily="34" charset="-128"/>
              </a:defRPr>
            </a:lvl1pPr>
            <a:lvl2pPr marL="37931725" indent="-37474525" defTabSz="965200"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eaLnBrk="1" hangingPunct="1"/>
            <a:fld id="{11A00293-AA16-4787-B334-E6251A03941C}" type="datetime4">
              <a:rPr lang="en-US" altLang="ar-IQ" sz="1300">
                <a:solidFill>
                  <a:schemeClr val="tx1"/>
                </a:solidFill>
                <a:latin typeface="Times New Roman" panose="02020603050405020304" pitchFamily="18" charset="0"/>
              </a:rPr>
              <a:pPr eaLnBrk="1" hangingPunct="1"/>
              <a:t>October 9, 2023</a:t>
            </a:fld>
            <a:endParaRPr lang="en-US" altLang="ar-IQ" sz="1300">
              <a:solidFill>
                <a:schemeClr val="tx1"/>
              </a:solidFill>
              <a:latin typeface="Times New Roman" panose="02020603050405020304" pitchFamily="18" charset="0"/>
            </a:endParaRP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MS PGothic" panose="020B0600070205080204" pitchFamily="34" charset="-128"/>
              </a:defRPr>
            </a:lvl1pPr>
            <a:lvl2pPr marL="37931725" indent="-37474525" defTabSz="965200"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eaLnBrk="1" hangingPunct="1"/>
            <a:r>
              <a:rPr lang="en-US" altLang="ar-IQ" sz="1300">
                <a:solidFill>
                  <a:schemeClr val="tx1"/>
                </a:solidFill>
                <a:latin typeface="Times New Roman" panose="02020603050405020304" pitchFamily="18" charset="0"/>
              </a:rPr>
              <a:t>A Small Dose of Toxicology - Overview</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4400">
                <a:solidFill>
                  <a:schemeClr val="tx2"/>
                </a:solidFill>
                <a:latin typeface="Arial" panose="020B0604020202020204" pitchFamily="34" charset="0"/>
                <a:ea typeface="MS PGothic" panose="020B0600070205080204" pitchFamily="34" charset="-128"/>
              </a:defRPr>
            </a:lvl1pPr>
            <a:lvl2pPr marL="37931725" indent="-37474525" defTabSz="965200"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eaLnBrk="1" hangingPunct="1"/>
            <a:fld id="{77E0E6A6-79D1-4306-BBDD-8A39FED59F21}" type="slidenum">
              <a:rPr lang="en-US" altLang="ar-IQ" sz="1300">
                <a:solidFill>
                  <a:schemeClr val="tx1"/>
                </a:solidFill>
                <a:latin typeface="Times New Roman" panose="02020603050405020304" pitchFamily="18" charset="0"/>
              </a:rPr>
              <a:pPr eaLnBrk="1" hangingPunct="1"/>
              <a:t>30</a:t>
            </a:fld>
            <a:endParaRPr lang="en-US" altLang="ar-IQ" sz="1300">
              <a:solidFill>
                <a:schemeClr val="tx1"/>
              </a:solidFill>
              <a:latin typeface="Times New Roman" panose="02020603050405020304" pitchFamily="18" charset="0"/>
            </a:endParaRPr>
          </a:p>
        </p:txBody>
      </p:sp>
      <p:sp>
        <p:nvSpPr>
          <p:cNvPr id="73733" name="Rectangle 2"/>
          <p:cNvSpPr>
            <a:spLocks noGrp="1" noRot="1" noChangeAspect="1" noChangeArrowheads="1"/>
          </p:cNvSpPr>
          <p:nvPr>
            <p:ph type="sldImg"/>
          </p:nvPr>
        </p:nvSpPr>
        <p:spPr>
          <a:solidFill>
            <a:srgbClr val="FFFFFF"/>
          </a:solidFill>
          <a:ln/>
        </p:spPr>
      </p:sp>
      <p:sp>
        <p:nvSpPr>
          <p:cNvPr id="7373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ar-IQ" altLang="ar-IQ" smtClean="0">
              <a:latin typeface="Times New Roman" panose="02020603050405020304" pitchFamily="18" charset="0"/>
            </a:endParaRPr>
          </a:p>
        </p:txBody>
      </p:sp>
    </p:spTree>
    <p:extLst>
      <p:ext uri="{BB962C8B-B14F-4D97-AF65-F5344CB8AC3E}">
        <p14:creationId xmlns:p14="http://schemas.microsoft.com/office/powerpoint/2010/main" val="176393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B8C2DB-1E19-45A0-B758-1BB76DFC3496}" type="datetimeFigureOut">
              <a:rPr lang="en-GB" smtClean="0"/>
              <a:t>09/10/2023</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52C8-0B64-41CB-8DB5-A767C26F8D1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EC52C8-0B64-41CB-8DB5-A767C26F8D15}"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
          <p:cNvSpPr txBox="1">
            <a:spLocks noChangeArrowheads="1"/>
          </p:cNvSpPr>
          <p:nvPr/>
        </p:nvSpPr>
        <p:spPr bwMode="black">
          <a:xfrm>
            <a:off x="3505200" y="6019800"/>
            <a:ext cx="2209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b="1" smtClean="0">
                <a:solidFill>
                  <a:srgbClr val="FFFFFF"/>
                </a:solidFill>
                <a:latin typeface="Arial" charset="0"/>
              </a:rPr>
              <a:t>IAEA</a:t>
            </a:r>
          </a:p>
          <a:p>
            <a:pPr algn="ctr" eaLnBrk="1" hangingPunct="1">
              <a:spcBef>
                <a:spcPct val="50000"/>
              </a:spcBef>
              <a:defRPr/>
            </a:pPr>
            <a:r>
              <a:rPr lang="en-US" sz="900" b="1" smtClean="0">
                <a:solidFill>
                  <a:srgbClr val="FFFFFF"/>
                </a:solidFill>
                <a:latin typeface="Arial" charset="0"/>
              </a:rPr>
              <a:t>International Atomic Energy Agency</a:t>
            </a:r>
          </a:p>
        </p:txBody>
      </p:sp>
      <p:pic>
        <p:nvPicPr>
          <p:cNvPr id="5" name="Picture 11" descr="\\pc26995\Projects\ICS\ICS.VB6\ICSUI\Graphics\IAEAlogo_Black.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161.5.128.084\MTIT-Home\ALICV\My Documents\My Pictures\IAEAPresBkng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pPr lvl="0"/>
            <a:r>
              <a:rPr lang="en-US" noProof="0" smtClean="0"/>
              <a:t>Click to edit Master subtitle style</a:t>
            </a:r>
          </a:p>
        </p:txBody>
      </p:sp>
    </p:spTree>
    <p:extLst>
      <p:ext uri="{BB962C8B-B14F-4D97-AF65-F5344CB8AC3E}">
        <p14:creationId xmlns:p14="http://schemas.microsoft.com/office/powerpoint/2010/main" val="1179313898"/>
      </p:ext>
    </p:extLst>
  </p:cSld>
  <p:clrMapOvr>
    <a:overrideClrMapping bg1="dk2" tx1="lt1" bg2="dk1"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F933EB33-1D46-431C-B218-857B9976073E}" type="slidenum">
              <a:rPr lang="en-US" altLang="ar-IQ"/>
              <a:pPr/>
              <a:t>‹#›</a:t>
            </a:fld>
            <a:endParaRPr lang="en-US" altLang="ar-IQ"/>
          </a:p>
        </p:txBody>
      </p:sp>
    </p:spTree>
    <p:extLst>
      <p:ext uri="{BB962C8B-B14F-4D97-AF65-F5344CB8AC3E}">
        <p14:creationId xmlns:p14="http://schemas.microsoft.com/office/powerpoint/2010/main" val="249674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163888A-4B80-45C6-9C34-555543FC518A}" type="slidenum">
              <a:rPr lang="en-US" altLang="ar-IQ"/>
              <a:pPr/>
              <a:t>‹#›</a:t>
            </a:fld>
            <a:endParaRPr lang="en-US" altLang="ar-IQ"/>
          </a:p>
        </p:txBody>
      </p:sp>
    </p:spTree>
    <p:extLst>
      <p:ext uri="{BB962C8B-B14F-4D97-AF65-F5344CB8AC3E}">
        <p14:creationId xmlns:p14="http://schemas.microsoft.com/office/powerpoint/2010/main" val="328158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2575"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524000"/>
            <a:ext cx="42211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39AE5E4E-9FCC-4A6A-A2A5-7AE2BB21E919}" type="slidenum">
              <a:rPr lang="en-US" altLang="ar-IQ"/>
              <a:pPr/>
              <a:t>‹#›</a:t>
            </a:fld>
            <a:endParaRPr lang="en-US" altLang="ar-IQ"/>
          </a:p>
        </p:txBody>
      </p:sp>
    </p:spTree>
    <p:extLst>
      <p:ext uri="{BB962C8B-B14F-4D97-AF65-F5344CB8AC3E}">
        <p14:creationId xmlns:p14="http://schemas.microsoft.com/office/powerpoint/2010/main" val="69469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F773B269-965D-4389-A0DE-CC16AEF34CF7}" type="slidenum">
              <a:rPr lang="en-US" altLang="ar-IQ"/>
              <a:pPr/>
              <a:t>‹#›</a:t>
            </a:fld>
            <a:endParaRPr lang="en-US" altLang="ar-IQ"/>
          </a:p>
        </p:txBody>
      </p:sp>
    </p:spTree>
    <p:extLst>
      <p:ext uri="{BB962C8B-B14F-4D97-AF65-F5344CB8AC3E}">
        <p14:creationId xmlns:p14="http://schemas.microsoft.com/office/powerpoint/2010/main" val="188011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E495B5D6-2404-4D2F-A210-3435C3056A10}" type="slidenum">
              <a:rPr lang="en-US" altLang="ar-IQ"/>
              <a:pPr/>
              <a:t>‹#›</a:t>
            </a:fld>
            <a:endParaRPr lang="en-US" altLang="ar-IQ"/>
          </a:p>
        </p:txBody>
      </p:sp>
    </p:spTree>
    <p:extLst>
      <p:ext uri="{BB962C8B-B14F-4D97-AF65-F5344CB8AC3E}">
        <p14:creationId xmlns:p14="http://schemas.microsoft.com/office/powerpoint/2010/main" val="188755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D490204F-5494-49A0-A897-A66C05280F13}" type="slidenum">
              <a:rPr lang="en-US" altLang="ar-IQ"/>
              <a:pPr/>
              <a:t>‹#›</a:t>
            </a:fld>
            <a:endParaRPr lang="en-US" altLang="ar-IQ"/>
          </a:p>
        </p:txBody>
      </p:sp>
    </p:spTree>
    <p:extLst>
      <p:ext uri="{BB962C8B-B14F-4D97-AF65-F5344CB8AC3E}">
        <p14:creationId xmlns:p14="http://schemas.microsoft.com/office/powerpoint/2010/main" val="410016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06925DC-3A34-4B79-9D78-6876EAFAF2F3}" type="slidenum">
              <a:rPr lang="en-US" altLang="ar-IQ"/>
              <a:pPr/>
              <a:t>‹#›</a:t>
            </a:fld>
            <a:endParaRPr lang="en-US" altLang="ar-IQ"/>
          </a:p>
        </p:txBody>
      </p:sp>
    </p:spTree>
    <p:extLst>
      <p:ext uri="{BB962C8B-B14F-4D97-AF65-F5344CB8AC3E}">
        <p14:creationId xmlns:p14="http://schemas.microsoft.com/office/powerpoint/2010/main" val="359515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86EC52C8-0B64-41CB-8DB5-A767C26F8D15}"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FEAB018-4588-4EB3-9F6D-39DD4810AB76}" type="slidenum">
              <a:rPr lang="en-US" altLang="ar-IQ"/>
              <a:pPr/>
              <a:t>‹#›</a:t>
            </a:fld>
            <a:endParaRPr lang="en-US" altLang="ar-IQ"/>
          </a:p>
        </p:txBody>
      </p:sp>
    </p:spTree>
    <p:extLst>
      <p:ext uri="{BB962C8B-B14F-4D97-AF65-F5344CB8AC3E}">
        <p14:creationId xmlns:p14="http://schemas.microsoft.com/office/powerpoint/2010/main" val="52729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01FED55-46BB-4997-86D7-7576ACA3890B}" type="slidenum">
              <a:rPr lang="en-US" altLang="ar-IQ"/>
              <a:pPr/>
              <a:t>‹#›</a:t>
            </a:fld>
            <a:endParaRPr lang="en-US" altLang="ar-IQ"/>
          </a:p>
        </p:txBody>
      </p:sp>
    </p:spTree>
    <p:extLst>
      <p:ext uri="{BB962C8B-B14F-4D97-AF65-F5344CB8AC3E}">
        <p14:creationId xmlns:p14="http://schemas.microsoft.com/office/powerpoint/2010/main" val="283966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98425"/>
            <a:ext cx="2147888"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01CDC8E-1B4E-428E-936F-4A78BBABB8CE}" type="slidenum">
              <a:rPr lang="en-US" altLang="ar-IQ"/>
              <a:pPr/>
              <a:t>‹#›</a:t>
            </a:fld>
            <a:endParaRPr lang="en-US" altLang="ar-IQ"/>
          </a:p>
        </p:txBody>
      </p:sp>
    </p:spTree>
    <p:extLst>
      <p:ext uri="{BB962C8B-B14F-4D97-AF65-F5344CB8AC3E}">
        <p14:creationId xmlns:p14="http://schemas.microsoft.com/office/powerpoint/2010/main" val="376167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B3B8C2DB-1E19-45A0-B758-1BB76DFC3496}" type="datetimeFigureOut">
              <a:rPr lang="en-GB" smtClean="0"/>
              <a:t>09/10/2023</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B8C2DB-1E19-45A0-B758-1BB76DFC3496}"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52C8-0B64-41CB-8DB5-A767C26F8D15}"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B8C2DB-1E19-45A0-B758-1BB76DFC3496}" type="datetimeFigureOut">
              <a:rPr lang="en-GB" smtClean="0"/>
              <a:t>09/10/2023</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EC52C8-0B64-41CB-8DB5-A767C26F8D15}"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B8C2DB-1E19-45A0-B758-1BB76DFC3496}"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86EC52C8-0B64-41CB-8DB5-A767C26F8D1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B8C2DB-1E19-45A0-B758-1BB76DFC3496}"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EC52C8-0B64-41CB-8DB5-A767C26F8D1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B8C2DB-1E19-45A0-B758-1BB76DFC3496}" type="datetimeFigureOut">
              <a:rPr lang="en-GB" smtClean="0"/>
              <a:t>09/10/2023</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EC52C8-0B64-41CB-8DB5-A767C26F8D15}"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B8C2DB-1E19-45A0-B758-1BB76DFC3496}" type="datetimeFigureOut">
              <a:rPr lang="en-GB" smtClean="0"/>
              <a:t>09/10/2023</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B8C2DB-1E19-45A0-B758-1BB76DFC3496}" type="datetimeFigureOut">
              <a:rPr lang="en-GB" smtClean="0"/>
              <a:t>09/10/2023</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EC52C8-0B64-41CB-8DB5-A767C26F8D15}"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1026" name="Picture 9" descr="\\pc26995\Projects\ICS\ICS.VB6\ICSUI\Graphics\IAEAlogo_Blac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10"/>
          <p:cNvSpPr txBox="1">
            <a:spLocks noChangeArrowheads="1"/>
          </p:cNvSpPr>
          <p:nvPr/>
        </p:nvSpPr>
        <p:spPr bwMode="black">
          <a:xfrm>
            <a:off x="990600" y="6202363"/>
            <a:ext cx="914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2200" b="1" smtClean="0">
                <a:solidFill>
                  <a:srgbClr val="FFFFFF"/>
                </a:solidFill>
                <a:latin typeface="Arial" charset="0"/>
              </a:rPr>
              <a:t>IAEA</a:t>
            </a:r>
          </a:p>
        </p:txBody>
      </p:sp>
      <p:pic>
        <p:nvPicPr>
          <p:cNvPr id="1028" name="Picture 8" descr="slide_logo_bg2.jpg                                             00056D31Macintosh HD                   B746CC0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title"/>
          </p:nvPr>
        </p:nvSpPr>
        <p:spPr bwMode="black">
          <a:xfrm>
            <a:off x="282575" y="98425"/>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IQ" smtClean="0"/>
              <a:t>Click to edit Master title style</a:t>
            </a:r>
          </a:p>
        </p:txBody>
      </p:sp>
      <p:sp>
        <p:nvSpPr>
          <p:cNvPr id="1030" name="Rectangle 4"/>
          <p:cNvSpPr>
            <a:spLocks noGrp="1" noChangeArrowheads="1"/>
          </p:cNvSpPr>
          <p:nvPr>
            <p:ph type="body" idx="1"/>
          </p:nvPr>
        </p:nvSpPr>
        <p:spPr bwMode="black">
          <a:xfrm>
            <a:off x="282575" y="1524000"/>
            <a:ext cx="8593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pPr>
              <a:defRPr/>
            </a:pPr>
            <a:endParaRPr lang="en-US"/>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pPr>
              <a:defRPr/>
            </a:pPr>
            <a:endParaRPr lang="en-US"/>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Arial" panose="020B0604020202020204" pitchFamily="34" charset="0"/>
              </a:defRPr>
            </a:lvl1pPr>
          </a:lstStyle>
          <a:p>
            <a:fld id="{8F24681D-8C59-49E4-B8B7-865FCF64BE02}" type="slidenum">
              <a:rPr lang="en-US" altLang="ar-IQ"/>
              <a:pPr/>
              <a:t>‹#›</a:t>
            </a:fld>
            <a:endParaRPr lang="en-US" altLang="ar-IQ"/>
          </a:p>
        </p:txBody>
      </p:sp>
    </p:spTree>
    <p:extLst>
      <p:ext uri="{BB962C8B-B14F-4D97-AF65-F5344CB8AC3E}">
        <p14:creationId xmlns:p14="http://schemas.microsoft.com/office/powerpoint/2010/main" val="1795794290"/>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20000"/>
        </a:spcBef>
        <a:spcAft>
          <a:spcPct val="0"/>
        </a:spcAft>
        <a:defRPr sz="3600" b="1">
          <a:solidFill>
            <a:srgbClr val="CCECFF"/>
          </a:solidFill>
          <a:latin typeface="+mj-lt"/>
          <a:ea typeface="+mj-ea"/>
          <a:cs typeface="+mj-cs"/>
        </a:defRPr>
      </a:lvl1pPr>
      <a:lvl2pPr algn="l" rtl="0" eaLnBrk="0" fontAlgn="base" hangingPunct="0">
        <a:spcBef>
          <a:spcPct val="20000"/>
        </a:spcBef>
        <a:spcAft>
          <a:spcPct val="0"/>
        </a:spcAft>
        <a:defRPr sz="3600" b="1">
          <a:solidFill>
            <a:srgbClr val="CCECFF"/>
          </a:solidFill>
          <a:latin typeface="Arial" charset="0"/>
        </a:defRPr>
      </a:lvl2pPr>
      <a:lvl3pPr algn="l" rtl="0" eaLnBrk="0" fontAlgn="base" hangingPunct="0">
        <a:spcBef>
          <a:spcPct val="20000"/>
        </a:spcBef>
        <a:spcAft>
          <a:spcPct val="0"/>
        </a:spcAft>
        <a:defRPr sz="3600" b="1">
          <a:solidFill>
            <a:srgbClr val="CCECFF"/>
          </a:solidFill>
          <a:latin typeface="Arial" charset="0"/>
        </a:defRPr>
      </a:lvl3pPr>
      <a:lvl4pPr algn="l" rtl="0" eaLnBrk="0" fontAlgn="base" hangingPunct="0">
        <a:spcBef>
          <a:spcPct val="20000"/>
        </a:spcBef>
        <a:spcAft>
          <a:spcPct val="0"/>
        </a:spcAft>
        <a:defRPr sz="3600" b="1">
          <a:solidFill>
            <a:srgbClr val="CCECFF"/>
          </a:solidFill>
          <a:latin typeface="Arial" charset="0"/>
        </a:defRPr>
      </a:lvl4pPr>
      <a:lvl5pPr algn="l" rtl="0" eaLnBrk="0" fontAlgn="base" hangingPunct="0">
        <a:spcBef>
          <a:spcPct val="20000"/>
        </a:spcBef>
        <a:spcAft>
          <a:spcPct val="0"/>
        </a:spcAft>
        <a:defRPr sz="3600" b="1">
          <a:solidFill>
            <a:srgbClr val="CCECFF"/>
          </a:solidFill>
          <a:latin typeface="Arial" charset="0"/>
        </a:defRPr>
      </a:lvl5pPr>
      <a:lvl6pPr marL="457200" algn="l" rtl="0" eaLnBrk="1" fontAlgn="base" hangingPunct="1">
        <a:spcBef>
          <a:spcPct val="20000"/>
        </a:spcBef>
        <a:spcAft>
          <a:spcPct val="0"/>
        </a:spcAft>
        <a:defRPr sz="3600" b="1">
          <a:solidFill>
            <a:srgbClr val="CCECFF"/>
          </a:solidFill>
          <a:latin typeface="Arial" charset="0"/>
        </a:defRPr>
      </a:lvl6pPr>
      <a:lvl7pPr marL="914400" algn="l" rtl="0" eaLnBrk="1" fontAlgn="base" hangingPunct="1">
        <a:spcBef>
          <a:spcPct val="20000"/>
        </a:spcBef>
        <a:spcAft>
          <a:spcPct val="0"/>
        </a:spcAft>
        <a:defRPr sz="3600" b="1">
          <a:solidFill>
            <a:srgbClr val="CCECFF"/>
          </a:solidFill>
          <a:latin typeface="Arial" charset="0"/>
        </a:defRPr>
      </a:lvl7pPr>
      <a:lvl8pPr marL="1371600" algn="l" rtl="0" eaLnBrk="1" fontAlgn="base" hangingPunct="1">
        <a:spcBef>
          <a:spcPct val="20000"/>
        </a:spcBef>
        <a:spcAft>
          <a:spcPct val="0"/>
        </a:spcAft>
        <a:defRPr sz="3600" b="1">
          <a:solidFill>
            <a:srgbClr val="CCECFF"/>
          </a:solidFill>
          <a:latin typeface="Arial" charset="0"/>
        </a:defRPr>
      </a:lvl8pPr>
      <a:lvl9pPr marL="1828800" algn="l" rtl="0" eaLnBrk="1" fontAlgn="base" hangingPunct="1">
        <a:spcBef>
          <a:spcPct val="20000"/>
        </a:spcBef>
        <a:spcAft>
          <a:spcPct val="0"/>
        </a:spcAft>
        <a:defRPr sz="36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8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sz="2400">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24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55576" y="2743200"/>
            <a:ext cx="8064896" cy="3494112"/>
          </a:xfrm>
        </p:spPr>
        <p:txBody>
          <a:bodyPr>
            <a:normAutofit/>
          </a:bodyPr>
          <a:lstStyle/>
          <a:p>
            <a:r>
              <a:rPr lang="en-GB" sz="4800" dirty="0" smtClean="0">
                <a:solidFill>
                  <a:schemeClr val="tx1"/>
                </a:solidFill>
                <a:latin typeface="Berlin Sans FB Demi" pitchFamily="34" charset="0"/>
              </a:rPr>
              <a:t>Radiopharmaceutical chemistry </a:t>
            </a:r>
            <a:endParaRPr lang="en-GB" sz="4800" dirty="0">
              <a:solidFill>
                <a:schemeClr val="tx1"/>
              </a:solidFill>
              <a:latin typeface="Berlin Sans FB Demi" pitchFamily="34" charset="0"/>
            </a:endParaRPr>
          </a:p>
        </p:txBody>
      </p:sp>
      <p:sp>
        <p:nvSpPr>
          <p:cNvPr id="6" name="Title 5"/>
          <p:cNvSpPr>
            <a:spLocks noGrp="1"/>
          </p:cNvSpPr>
          <p:nvPr>
            <p:ph type="title"/>
          </p:nvPr>
        </p:nvSpPr>
        <p:spPr/>
        <p:txBody>
          <a:bodyPr>
            <a:normAutofit/>
          </a:bodyPr>
          <a:lstStyle/>
          <a:p>
            <a:r>
              <a:rPr lang="en-GB" sz="3600" dirty="0" smtClean="0">
                <a:latin typeface="+mn-lt"/>
              </a:rPr>
              <a:t>Nuclear Medicine</a:t>
            </a:r>
            <a:endParaRPr lang="en-GB" sz="3600" dirty="0">
              <a:latin typeface="+mn-lt"/>
            </a:endParaRPr>
          </a:p>
        </p:txBody>
      </p:sp>
    </p:spTree>
    <p:extLst>
      <p:ext uri="{BB962C8B-B14F-4D97-AF65-F5344CB8AC3E}">
        <p14:creationId xmlns:p14="http://schemas.microsoft.com/office/powerpoint/2010/main" val="3158948073"/>
      </p:ext>
    </p:extLst>
  </p:cSld>
  <p:clrMapOvr>
    <a:masterClrMapping/>
  </p:clrMapOvr>
  <mc:AlternateContent xmlns:mc="http://schemas.openxmlformats.org/markup-compatibility/2006" xmlns:p14="http://schemas.microsoft.com/office/powerpoint/2010/main">
    <mc:Choice Requires="p14">
      <p:transition spd="slow" p14:dur="2000" advTm="6081"/>
    </mc:Choice>
    <mc:Fallback xmlns="">
      <p:transition spd="slow" advTm="60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252884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289665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133742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radiations</a:t>
            </a:r>
            <a:endParaRPr lang="ar-IQ" dirty="0"/>
          </a:p>
        </p:txBody>
      </p:sp>
      <p:sp>
        <p:nvSpPr>
          <p:cNvPr id="3" name="Content Placeholder 2"/>
          <p:cNvSpPr>
            <a:spLocks noGrp="1"/>
          </p:cNvSpPr>
          <p:nvPr>
            <p:ph sz="quarter" idx="1"/>
          </p:nvPr>
        </p:nvSpPr>
        <p:spPr/>
        <p:txBody>
          <a:bodyPr/>
          <a:lstStyle/>
          <a:p>
            <a:pPr marL="0" indent="0">
              <a:buNone/>
            </a:pPr>
            <a:r>
              <a:rPr lang="en-US" dirty="0" smtClean="0"/>
              <a:t>Beta is emission take place over </a:t>
            </a:r>
            <a:r>
              <a:rPr lang="en-US" smtClean="0"/>
              <a:t>a continues </a:t>
            </a:r>
            <a:r>
              <a:rPr lang="en-US" dirty="0" smtClean="0"/>
              <a:t>spectrum in which the value of 0.31 </a:t>
            </a:r>
            <a:r>
              <a:rPr lang="en-US" dirty="0" err="1" smtClean="0"/>
              <a:t>mev</a:t>
            </a:r>
            <a:r>
              <a:rPr lang="en-US" dirty="0" smtClean="0"/>
              <a:t> the largest number or </a:t>
            </a:r>
            <a:r>
              <a:rPr lang="en-US" dirty="0" err="1" smtClean="0"/>
              <a:t>Emax</a:t>
            </a:r>
            <a:r>
              <a:rPr lang="en-US" dirty="0" smtClean="0"/>
              <a:t>.</a:t>
            </a:r>
          </a:p>
          <a:p>
            <a:pPr marL="0" indent="0">
              <a:buNone/>
            </a:pPr>
            <a:r>
              <a:rPr lang="en-US" dirty="0" smtClean="0"/>
              <a:t>Gamma was  emitted in a single energy packets or photons .Tow gamma energies found in that particular isotope and there are no gamma radiation between them.</a:t>
            </a:r>
            <a:endParaRPr lang="ar-IQ" dirty="0"/>
          </a:p>
        </p:txBody>
      </p:sp>
    </p:spTree>
    <p:extLst>
      <p:ext uri="{BB962C8B-B14F-4D97-AF65-F5344CB8AC3E}">
        <p14:creationId xmlns:p14="http://schemas.microsoft.com/office/powerpoint/2010/main" val="423154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r>
              <a:rPr lang="en-US" dirty="0"/>
              <a:t>Energy</a:t>
            </a:r>
          </a:p>
          <a:p>
            <a:r>
              <a:rPr lang="en-US" dirty="0"/>
              <a:t>1 electron volt (eV) =1.602×10−12 erg</a:t>
            </a:r>
          </a:p>
          <a:p>
            <a:r>
              <a:rPr lang="en-US" dirty="0"/>
              <a:t>1 </a:t>
            </a:r>
            <a:r>
              <a:rPr lang="en-US" dirty="0" err="1"/>
              <a:t>kiloelectron</a:t>
            </a:r>
            <a:r>
              <a:rPr lang="en-US" dirty="0"/>
              <a:t> volt (</a:t>
            </a:r>
            <a:r>
              <a:rPr lang="en-US" dirty="0" err="1"/>
              <a:t>keV</a:t>
            </a:r>
            <a:r>
              <a:rPr lang="en-US" dirty="0"/>
              <a:t>) =1.602×10−9 erg</a:t>
            </a:r>
          </a:p>
          <a:p>
            <a:r>
              <a:rPr lang="en-US" dirty="0"/>
              <a:t>1 million electron volts (MeV) =1.602×10−6 erg</a:t>
            </a:r>
          </a:p>
          <a:p>
            <a:r>
              <a:rPr lang="en-US" dirty="0"/>
              <a:t>1 joule (J) =107 ergs</a:t>
            </a:r>
          </a:p>
          <a:p>
            <a:r>
              <a:rPr lang="en-US" dirty="0"/>
              <a:t>1 watt (W) =107 ergs/s</a:t>
            </a:r>
          </a:p>
          <a:p>
            <a:r>
              <a:rPr lang="en-US" dirty="0"/>
              <a:t>=1 J/s</a:t>
            </a:r>
          </a:p>
          <a:p>
            <a:r>
              <a:rPr lang="en-US" dirty="0"/>
              <a:t>1 rad =1×10−2 J/kg=100 ergs/g</a:t>
            </a:r>
          </a:p>
          <a:p>
            <a:r>
              <a:rPr lang="en-US" dirty="0"/>
              <a:t>1 gray (</a:t>
            </a:r>
            <a:r>
              <a:rPr lang="en-US" dirty="0" err="1"/>
              <a:t>Gy</a:t>
            </a:r>
            <a:r>
              <a:rPr lang="en-US" dirty="0"/>
              <a:t>) =100 rad</a:t>
            </a:r>
            <a:endParaRPr lang="ar-IQ" dirty="0"/>
          </a:p>
        </p:txBody>
      </p:sp>
    </p:spTree>
    <p:extLst>
      <p:ext uri="{BB962C8B-B14F-4D97-AF65-F5344CB8AC3E}">
        <p14:creationId xmlns:p14="http://schemas.microsoft.com/office/powerpoint/2010/main" val="183619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radioactivity</a:t>
            </a:r>
            <a:endParaRPr lang="ar-IQ" dirty="0"/>
          </a:p>
        </p:txBody>
      </p:sp>
      <p:sp>
        <p:nvSpPr>
          <p:cNvPr id="3" name="Content Placeholder 2"/>
          <p:cNvSpPr>
            <a:spLocks noGrp="1"/>
          </p:cNvSpPr>
          <p:nvPr>
            <p:ph sz="quarter" idx="1"/>
          </p:nvPr>
        </p:nvSpPr>
        <p:spPr/>
        <p:txBody>
          <a:bodyPr/>
          <a:lstStyle/>
          <a:p>
            <a:r>
              <a:rPr lang="en-US" dirty="0"/>
              <a:t>Geiger counter: Ionizing radiation (alpha, beta, gamma) ionizes a gas in a tube, making it conductive. This allows the gas to carry a current for a very short period of time. When connected to a speaker, a Geiger counter produces a click for every radioactive event</a:t>
            </a:r>
            <a:r>
              <a:rPr lang="en-US" dirty="0" smtClean="0"/>
              <a:t>.</a:t>
            </a:r>
          </a:p>
          <a:p>
            <a:r>
              <a:rPr lang="en-US" dirty="0" smtClean="0"/>
              <a:t> </a:t>
            </a:r>
            <a:r>
              <a:rPr lang="en-US" dirty="0"/>
              <a:t>Scintillation counter: Some materials (some crystalline materials like </a:t>
            </a:r>
            <a:r>
              <a:rPr lang="en-US" dirty="0" err="1"/>
              <a:t>CsI</a:t>
            </a:r>
            <a:r>
              <a:rPr lang="en-US" dirty="0"/>
              <a:t>, some plastics, some organic liquids, . . . ) fluoresce briefly when ionized. The flashes of fluorescence can be counted</a:t>
            </a:r>
            <a:endParaRPr lang="ar-IQ" dirty="0"/>
          </a:p>
        </p:txBody>
      </p:sp>
    </p:spTree>
    <p:extLst>
      <p:ext uri="{BB962C8B-B14F-4D97-AF65-F5344CB8AC3E}">
        <p14:creationId xmlns:p14="http://schemas.microsoft.com/office/powerpoint/2010/main" val="38943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radioactivity </a:t>
            </a:r>
            <a:endParaRPr lang="ar-IQ" dirty="0"/>
          </a:p>
        </p:txBody>
      </p:sp>
      <p:sp>
        <p:nvSpPr>
          <p:cNvPr id="3" name="Content Placeholder 2"/>
          <p:cNvSpPr>
            <a:spLocks noGrp="1"/>
          </p:cNvSpPr>
          <p:nvPr>
            <p:ph sz="quarter" idx="1"/>
          </p:nvPr>
        </p:nvSpPr>
        <p:spPr/>
        <p:txBody>
          <a:bodyPr>
            <a:normAutofit lnSpcReduction="10000"/>
          </a:bodyPr>
          <a:lstStyle/>
          <a:p>
            <a:r>
              <a:rPr lang="en-US" dirty="0"/>
              <a:t>We can detect the radiation produced by a sample and </a:t>
            </a:r>
            <a:r>
              <a:rPr lang="en-US" dirty="0" smtClean="0"/>
              <a:t>therefore count </a:t>
            </a:r>
            <a:r>
              <a:rPr lang="en-US" dirty="0"/>
              <a:t>the number of decay events.</a:t>
            </a:r>
          </a:p>
          <a:p>
            <a:r>
              <a:rPr lang="en-US" dirty="0"/>
              <a:t>Example: one beta particle is produced in each beta decay, so if </a:t>
            </a:r>
            <a:r>
              <a:rPr lang="en-US" dirty="0" smtClean="0"/>
              <a:t>we count </a:t>
            </a:r>
            <a:r>
              <a:rPr lang="en-US" dirty="0"/>
              <a:t>the number of beta particles emitted, we have a </a:t>
            </a:r>
            <a:r>
              <a:rPr lang="en-US" dirty="0" smtClean="0"/>
              <a:t>direct measurement </a:t>
            </a:r>
            <a:r>
              <a:rPr lang="en-US" dirty="0"/>
              <a:t>of the number of decays that occurred in a given </a:t>
            </a:r>
            <a:r>
              <a:rPr lang="en-US" dirty="0" smtClean="0"/>
              <a:t>time span</a:t>
            </a:r>
            <a:r>
              <a:rPr lang="en-US" dirty="0"/>
              <a:t>.</a:t>
            </a:r>
          </a:p>
          <a:p>
            <a:r>
              <a:rPr lang="en-US" dirty="0"/>
              <a:t>Radioactivity (A) is measured in </a:t>
            </a:r>
            <a:r>
              <a:rPr lang="en-US" dirty="0" err="1"/>
              <a:t>becquerel</a:t>
            </a:r>
            <a:r>
              <a:rPr lang="en-US" dirty="0"/>
              <a:t> (</a:t>
            </a:r>
            <a:r>
              <a:rPr lang="en-US" dirty="0" err="1"/>
              <a:t>Bq</a:t>
            </a:r>
            <a:r>
              <a:rPr lang="en-US" dirty="0"/>
              <a:t>).</a:t>
            </a:r>
          </a:p>
          <a:p>
            <a:r>
              <a:rPr lang="en-US" dirty="0"/>
              <a:t>1 </a:t>
            </a:r>
            <a:r>
              <a:rPr lang="en-US" dirty="0" err="1"/>
              <a:t>Bq</a:t>
            </a:r>
            <a:r>
              <a:rPr lang="en-US" dirty="0"/>
              <a:t> = 1 decay/s</a:t>
            </a:r>
          </a:p>
          <a:p>
            <a:r>
              <a:rPr lang="en-US" dirty="0" smtClean="0"/>
              <a:t>Older </a:t>
            </a:r>
            <a:r>
              <a:rPr lang="en-US" dirty="0"/>
              <a:t>unit: curie (Ci)</a:t>
            </a:r>
          </a:p>
          <a:p>
            <a:r>
              <a:rPr lang="en-US" dirty="0"/>
              <a:t>1 Ci = 3.7 × 1010 </a:t>
            </a:r>
            <a:r>
              <a:rPr lang="en-US" dirty="0" err="1"/>
              <a:t>Bq</a:t>
            </a:r>
            <a:endParaRPr lang="en-US" dirty="0"/>
          </a:p>
          <a:p>
            <a:endParaRPr lang="ar-IQ" dirty="0"/>
          </a:p>
        </p:txBody>
      </p:sp>
    </p:spTree>
    <p:extLst>
      <p:ext uri="{BB962C8B-B14F-4D97-AF65-F5344CB8AC3E}">
        <p14:creationId xmlns:p14="http://schemas.microsoft.com/office/powerpoint/2010/main" val="362116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effects of radiation</a:t>
            </a:r>
            <a:endParaRPr lang="ar-IQ" dirty="0"/>
          </a:p>
        </p:txBody>
      </p:sp>
      <p:sp>
        <p:nvSpPr>
          <p:cNvPr id="3" name="Content Placeholder 2"/>
          <p:cNvSpPr>
            <a:spLocks noGrp="1"/>
          </p:cNvSpPr>
          <p:nvPr>
            <p:ph sz="quarter" idx="1"/>
          </p:nvPr>
        </p:nvSpPr>
        <p:spPr/>
        <p:txBody>
          <a:bodyPr/>
          <a:lstStyle/>
          <a:p>
            <a:r>
              <a:rPr lang="en-US" dirty="0"/>
              <a:t>A radiation can be considered as ionizing if deposited energy is high enough to ionize the traversed material</a:t>
            </a:r>
          </a:p>
        </p:txBody>
      </p:sp>
      <p:pic>
        <p:nvPicPr>
          <p:cNvPr id="5" name="Picture 4"/>
          <p:cNvPicPr>
            <a:picLocks noChangeAspect="1"/>
          </p:cNvPicPr>
          <p:nvPr/>
        </p:nvPicPr>
        <p:blipFill>
          <a:blip r:embed="rId2"/>
          <a:stretch>
            <a:fillRect/>
          </a:stretch>
        </p:blipFill>
        <p:spPr>
          <a:xfrm>
            <a:off x="1475656" y="2996952"/>
            <a:ext cx="6285521" cy="2828789"/>
          </a:xfrm>
          <a:prstGeom prst="rect">
            <a:avLst/>
          </a:prstGeom>
        </p:spPr>
      </p:pic>
    </p:spTree>
    <p:extLst>
      <p:ext uri="{BB962C8B-B14F-4D97-AF65-F5344CB8AC3E}">
        <p14:creationId xmlns:p14="http://schemas.microsoft.com/office/powerpoint/2010/main" val="35070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effects of radiation</a:t>
            </a:r>
            <a:endParaRPr lang="ar-IQ" dirty="0"/>
          </a:p>
        </p:txBody>
      </p:sp>
      <p:sp>
        <p:nvSpPr>
          <p:cNvPr id="3" name="Content Placeholder 2"/>
          <p:cNvSpPr>
            <a:spLocks noGrp="1"/>
          </p:cNvSpPr>
          <p:nvPr>
            <p:ph sz="quarter" idx="1"/>
          </p:nvPr>
        </p:nvSpPr>
        <p:spPr/>
        <p:txBody>
          <a:bodyPr/>
          <a:lstStyle/>
          <a:p>
            <a:pPr marL="0" indent="0">
              <a:buNone/>
            </a:pPr>
            <a:r>
              <a:rPr lang="en-US" dirty="0" smtClean="0"/>
              <a:t>      Biological effects of radiation depends on </a:t>
            </a:r>
          </a:p>
          <a:p>
            <a:r>
              <a:rPr lang="en-US" dirty="0" smtClean="0"/>
              <a:t>1-Ability of radiation to penetrate tissue.</a:t>
            </a:r>
          </a:p>
          <a:p>
            <a:r>
              <a:rPr lang="en-US" dirty="0" smtClean="0"/>
              <a:t>2-Energy of radiation.</a:t>
            </a:r>
          </a:p>
          <a:p>
            <a:r>
              <a:rPr lang="en-US" dirty="0" smtClean="0"/>
              <a:t>3-Particuler tissue and surface area exposed</a:t>
            </a:r>
          </a:p>
          <a:p>
            <a:r>
              <a:rPr lang="en-US" dirty="0" smtClean="0"/>
              <a:t>4-The dose rate of the radiations.</a:t>
            </a:r>
            <a:endParaRPr lang="ar-IQ" dirty="0"/>
          </a:p>
        </p:txBody>
      </p:sp>
    </p:spTree>
    <p:extLst>
      <p:ext uri="{BB962C8B-B14F-4D97-AF65-F5344CB8AC3E}">
        <p14:creationId xmlns:p14="http://schemas.microsoft.com/office/powerpoint/2010/main" val="226711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radioactive decay</a:t>
            </a:r>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301752" y="2060847"/>
            <a:ext cx="3910209" cy="3504985"/>
          </a:xfrm>
          <a:prstGeom prst="rect">
            <a:avLst/>
          </a:prstGeom>
        </p:spPr>
      </p:pic>
      <p:pic>
        <p:nvPicPr>
          <p:cNvPr id="5" name="Picture 4" descr="http://farm4.static.flickr.com/3516/3705050240_5452768587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857375"/>
            <a:ext cx="42195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98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76200"/>
            <a:ext cx="7772400" cy="758825"/>
          </a:xfrm>
          <a:noFill/>
        </p:spPr>
        <p:txBody>
          <a:bodyPr lIns="90488" tIns="44450" rIns="90488" bIns="44450"/>
          <a:lstStyle/>
          <a:p>
            <a:pPr eaLnBrk="1" hangingPunct="1"/>
            <a:r>
              <a:rPr lang="en-US" altLang="ar-IQ" b="1" smtClean="0">
                <a:solidFill>
                  <a:schemeClr val="tx1"/>
                </a:solidFill>
              </a:rPr>
              <a:t>Electromagnetic Spectrum</a:t>
            </a:r>
          </a:p>
        </p:txBody>
      </p:sp>
      <p:grpSp>
        <p:nvGrpSpPr>
          <p:cNvPr id="33795" name="Group 222"/>
          <p:cNvGrpSpPr>
            <a:grpSpLocks/>
          </p:cNvGrpSpPr>
          <p:nvPr/>
        </p:nvGrpSpPr>
        <p:grpSpPr bwMode="auto">
          <a:xfrm>
            <a:off x="234950" y="1600200"/>
            <a:ext cx="8777288" cy="3646488"/>
            <a:chOff x="148" y="1457"/>
            <a:chExt cx="5529" cy="2297"/>
          </a:xfrm>
        </p:grpSpPr>
        <p:sp>
          <p:nvSpPr>
            <p:cNvPr id="33796" name="Rectangle 4"/>
            <p:cNvSpPr>
              <a:spLocks noChangeArrowheads="1"/>
            </p:cNvSpPr>
            <p:nvPr/>
          </p:nvSpPr>
          <p:spPr bwMode="auto">
            <a:xfrm>
              <a:off x="561"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797" name="Rectangle 5"/>
            <p:cNvSpPr>
              <a:spLocks noChangeArrowheads="1"/>
            </p:cNvSpPr>
            <p:nvPr/>
          </p:nvSpPr>
          <p:spPr bwMode="auto">
            <a:xfrm>
              <a:off x="664" y="2788"/>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-14</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798" name="Rectangle 6"/>
            <p:cNvSpPr>
              <a:spLocks noChangeArrowheads="1"/>
            </p:cNvSpPr>
            <p:nvPr/>
          </p:nvSpPr>
          <p:spPr bwMode="auto">
            <a:xfrm>
              <a:off x="987"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799" name="Rectangle 7"/>
            <p:cNvSpPr>
              <a:spLocks noChangeArrowheads="1"/>
            </p:cNvSpPr>
            <p:nvPr/>
          </p:nvSpPr>
          <p:spPr bwMode="auto">
            <a:xfrm>
              <a:off x="1089" y="2788"/>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-12</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0" name="Rectangle 8"/>
            <p:cNvSpPr>
              <a:spLocks noChangeArrowheads="1"/>
            </p:cNvSpPr>
            <p:nvPr/>
          </p:nvSpPr>
          <p:spPr bwMode="auto">
            <a:xfrm>
              <a:off x="1412"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1" name="Rectangle 9"/>
            <p:cNvSpPr>
              <a:spLocks noChangeArrowheads="1"/>
            </p:cNvSpPr>
            <p:nvPr/>
          </p:nvSpPr>
          <p:spPr bwMode="auto">
            <a:xfrm>
              <a:off x="1514" y="2788"/>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2" name="Rectangle 10"/>
            <p:cNvSpPr>
              <a:spLocks noChangeArrowheads="1"/>
            </p:cNvSpPr>
            <p:nvPr/>
          </p:nvSpPr>
          <p:spPr bwMode="auto">
            <a:xfrm>
              <a:off x="1871"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3" name="Rectangle 11"/>
            <p:cNvSpPr>
              <a:spLocks noChangeArrowheads="1"/>
            </p:cNvSpPr>
            <p:nvPr/>
          </p:nvSpPr>
          <p:spPr bwMode="auto">
            <a:xfrm>
              <a:off x="1974" y="2788"/>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-8</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4" name="Rectangle 12"/>
            <p:cNvSpPr>
              <a:spLocks noChangeArrowheads="1"/>
            </p:cNvSpPr>
            <p:nvPr/>
          </p:nvSpPr>
          <p:spPr bwMode="auto">
            <a:xfrm>
              <a:off x="2296"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5" name="Rectangle 13"/>
            <p:cNvSpPr>
              <a:spLocks noChangeArrowheads="1"/>
            </p:cNvSpPr>
            <p:nvPr/>
          </p:nvSpPr>
          <p:spPr bwMode="auto">
            <a:xfrm>
              <a:off x="2399" y="2788"/>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-6</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6" name="Rectangle 14"/>
            <p:cNvSpPr>
              <a:spLocks noChangeArrowheads="1"/>
            </p:cNvSpPr>
            <p:nvPr/>
          </p:nvSpPr>
          <p:spPr bwMode="auto">
            <a:xfrm>
              <a:off x="2722"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7" name="Rectangle 15"/>
            <p:cNvSpPr>
              <a:spLocks noChangeArrowheads="1"/>
            </p:cNvSpPr>
            <p:nvPr/>
          </p:nvSpPr>
          <p:spPr bwMode="auto">
            <a:xfrm>
              <a:off x="2824" y="2788"/>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-4</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8" name="Rectangle 16"/>
            <p:cNvSpPr>
              <a:spLocks noChangeArrowheads="1"/>
            </p:cNvSpPr>
            <p:nvPr/>
          </p:nvSpPr>
          <p:spPr bwMode="auto">
            <a:xfrm>
              <a:off x="3147"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09" name="Rectangle 17"/>
            <p:cNvSpPr>
              <a:spLocks noChangeArrowheads="1"/>
            </p:cNvSpPr>
            <p:nvPr/>
          </p:nvSpPr>
          <p:spPr bwMode="auto">
            <a:xfrm>
              <a:off x="3249" y="2788"/>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-2</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0" name="Rectangle 18"/>
            <p:cNvSpPr>
              <a:spLocks noChangeArrowheads="1"/>
            </p:cNvSpPr>
            <p:nvPr/>
          </p:nvSpPr>
          <p:spPr bwMode="auto">
            <a:xfrm>
              <a:off x="3678" y="280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1" name="Rectangle 19"/>
            <p:cNvSpPr>
              <a:spLocks noChangeArrowheads="1"/>
            </p:cNvSpPr>
            <p:nvPr/>
          </p:nvSpPr>
          <p:spPr bwMode="auto">
            <a:xfrm>
              <a:off x="4017"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2" name="Rectangle 20"/>
            <p:cNvSpPr>
              <a:spLocks noChangeArrowheads="1"/>
            </p:cNvSpPr>
            <p:nvPr/>
          </p:nvSpPr>
          <p:spPr bwMode="auto">
            <a:xfrm>
              <a:off x="4119" y="27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2</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3" name="Rectangle 21"/>
            <p:cNvSpPr>
              <a:spLocks noChangeArrowheads="1"/>
            </p:cNvSpPr>
            <p:nvPr/>
          </p:nvSpPr>
          <p:spPr bwMode="auto">
            <a:xfrm>
              <a:off x="4442"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4" name="Rectangle 22"/>
            <p:cNvSpPr>
              <a:spLocks noChangeArrowheads="1"/>
            </p:cNvSpPr>
            <p:nvPr/>
          </p:nvSpPr>
          <p:spPr bwMode="auto">
            <a:xfrm>
              <a:off x="4545" y="27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4</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5" name="Rectangle 23"/>
            <p:cNvSpPr>
              <a:spLocks noChangeArrowheads="1"/>
            </p:cNvSpPr>
            <p:nvPr/>
          </p:nvSpPr>
          <p:spPr bwMode="auto">
            <a:xfrm>
              <a:off x="4867"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6" name="Rectangle 24"/>
            <p:cNvSpPr>
              <a:spLocks noChangeArrowheads="1"/>
            </p:cNvSpPr>
            <p:nvPr/>
          </p:nvSpPr>
          <p:spPr bwMode="auto">
            <a:xfrm>
              <a:off x="4970" y="27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6</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7" name="Rectangle 25"/>
            <p:cNvSpPr>
              <a:spLocks noChangeArrowheads="1"/>
            </p:cNvSpPr>
            <p:nvPr/>
          </p:nvSpPr>
          <p:spPr bwMode="auto">
            <a:xfrm>
              <a:off x="5292" y="2804"/>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8" name="Rectangle 26"/>
            <p:cNvSpPr>
              <a:spLocks noChangeArrowheads="1"/>
            </p:cNvSpPr>
            <p:nvPr/>
          </p:nvSpPr>
          <p:spPr bwMode="auto">
            <a:xfrm>
              <a:off x="5395" y="278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8</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19" name="Rectangle 27"/>
            <p:cNvSpPr>
              <a:spLocks noChangeArrowheads="1"/>
            </p:cNvSpPr>
            <p:nvPr/>
          </p:nvSpPr>
          <p:spPr bwMode="auto">
            <a:xfrm>
              <a:off x="2284" y="2921"/>
              <a:ext cx="156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Wavelength in Meters</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0" name="Rectangle 28"/>
            <p:cNvSpPr>
              <a:spLocks noChangeArrowheads="1"/>
            </p:cNvSpPr>
            <p:nvPr/>
          </p:nvSpPr>
          <p:spPr bwMode="auto">
            <a:xfrm>
              <a:off x="369"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1" name="Rectangle 29"/>
            <p:cNvSpPr>
              <a:spLocks noChangeArrowheads="1"/>
            </p:cNvSpPr>
            <p:nvPr/>
          </p:nvSpPr>
          <p:spPr bwMode="auto">
            <a:xfrm>
              <a:off x="471" y="3333"/>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2" name="Rectangle 30"/>
            <p:cNvSpPr>
              <a:spLocks noChangeArrowheads="1"/>
            </p:cNvSpPr>
            <p:nvPr/>
          </p:nvSpPr>
          <p:spPr bwMode="auto">
            <a:xfrm>
              <a:off x="828"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3" name="Rectangle 31"/>
            <p:cNvSpPr>
              <a:spLocks noChangeArrowheads="1"/>
            </p:cNvSpPr>
            <p:nvPr/>
          </p:nvSpPr>
          <p:spPr bwMode="auto">
            <a:xfrm>
              <a:off x="931" y="333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8</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4" name="Rectangle 32"/>
            <p:cNvSpPr>
              <a:spLocks noChangeArrowheads="1"/>
            </p:cNvSpPr>
            <p:nvPr/>
          </p:nvSpPr>
          <p:spPr bwMode="auto">
            <a:xfrm>
              <a:off x="1254"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5" name="Rectangle 33"/>
            <p:cNvSpPr>
              <a:spLocks noChangeArrowheads="1"/>
            </p:cNvSpPr>
            <p:nvPr/>
          </p:nvSpPr>
          <p:spPr bwMode="auto">
            <a:xfrm>
              <a:off x="1356" y="333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6</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6" name="Rectangle 34"/>
            <p:cNvSpPr>
              <a:spLocks noChangeArrowheads="1"/>
            </p:cNvSpPr>
            <p:nvPr/>
          </p:nvSpPr>
          <p:spPr bwMode="auto">
            <a:xfrm>
              <a:off x="1679"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7" name="Rectangle 35"/>
            <p:cNvSpPr>
              <a:spLocks noChangeArrowheads="1"/>
            </p:cNvSpPr>
            <p:nvPr/>
          </p:nvSpPr>
          <p:spPr bwMode="auto">
            <a:xfrm>
              <a:off x="1781" y="333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4</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8" name="Rectangle 36"/>
            <p:cNvSpPr>
              <a:spLocks noChangeArrowheads="1"/>
            </p:cNvSpPr>
            <p:nvPr/>
          </p:nvSpPr>
          <p:spPr bwMode="auto">
            <a:xfrm>
              <a:off x="2104"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29" name="Rectangle 37"/>
            <p:cNvSpPr>
              <a:spLocks noChangeArrowheads="1"/>
            </p:cNvSpPr>
            <p:nvPr/>
          </p:nvSpPr>
          <p:spPr bwMode="auto">
            <a:xfrm>
              <a:off x="2206" y="333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2</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0" name="Rectangle 38"/>
            <p:cNvSpPr>
              <a:spLocks noChangeArrowheads="1"/>
            </p:cNvSpPr>
            <p:nvPr/>
          </p:nvSpPr>
          <p:spPr bwMode="auto">
            <a:xfrm>
              <a:off x="2402" y="335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1" name="Rectangle 39"/>
            <p:cNvSpPr>
              <a:spLocks noChangeArrowheads="1"/>
            </p:cNvSpPr>
            <p:nvPr/>
          </p:nvSpPr>
          <p:spPr bwMode="auto">
            <a:xfrm>
              <a:off x="2722"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2" name="Rectangle 40"/>
            <p:cNvSpPr>
              <a:spLocks noChangeArrowheads="1"/>
            </p:cNvSpPr>
            <p:nvPr/>
          </p:nvSpPr>
          <p:spPr bwMode="auto">
            <a:xfrm>
              <a:off x="2824" y="3333"/>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-2</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3" name="Rectangle 41"/>
            <p:cNvSpPr>
              <a:spLocks noChangeArrowheads="1"/>
            </p:cNvSpPr>
            <p:nvPr/>
          </p:nvSpPr>
          <p:spPr bwMode="auto">
            <a:xfrm>
              <a:off x="3147"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4" name="Rectangle 42"/>
            <p:cNvSpPr>
              <a:spLocks noChangeArrowheads="1"/>
            </p:cNvSpPr>
            <p:nvPr/>
          </p:nvSpPr>
          <p:spPr bwMode="auto">
            <a:xfrm>
              <a:off x="3249" y="3333"/>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-4</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5" name="Rectangle 43"/>
            <p:cNvSpPr>
              <a:spLocks noChangeArrowheads="1"/>
            </p:cNvSpPr>
            <p:nvPr/>
          </p:nvSpPr>
          <p:spPr bwMode="auto">
            <a:xfrm>
              <a:off x="3572"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6" name="Rectangle 44"/>
            <p:cNvSpPr>
              <a:spLocks noChangeArrowheads="1"/>
            </p:cNvSpPr>
            <p:nvPr/>
          </p:nvSpPr>
          <p:spPr bwMode="auto">
            <a:xfrm>
              <a:off x="3674" y="3333"/>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-6</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7" name="Rectangle 45"/>
            <p:cNvSpPr>
              <a:spLocks noChangeArrowheads="1"/>
            </p:cNvSpPr>
            <p:nvPr/>
          </p:nvSpPr>
          <p:spPr bwMode="auto">
            <a:xfrm>
              <a:off x="3997"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8" name="Rectangle 46"/>
            <p:cNvSpPr>
              <a:spLocks noChangeArrowheads="1"/>
            </p:cNvSpPr>
            <p:nvPr/>
          </p:nvSpPr>
          <p:spPr bwMode="auto">
            <a:xfrm>
              <a:off x="4099" y="3333"/>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-8</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39" name="Rectangle 47"/>
            <p:cNvSpPr>
              <a:spLocks noChangeArrowheads="1"/>
            </p:cNvSpPr>
            <p:nvPr/>
          </p:nvSpPr>
          <p:spPr bwMode="auto">
            <a:xfrm>
              <a:off x="4388"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0" name="Rectangle 48"/>
            <p:cNvSpPr>
              <a:spLocks noChangeArrowheads="1"/>
            </p:cNvSpPr>
            <p:nvPr/>
          </p:nvSpPr>
          <p:spPr bwMode="auto">
            <a:xfrm>
              <a:off x="4490" y="3333"/>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1" name="Rectangle 49"/>
            <p:cNvSpPr>
              <a:spLocks noChangeArrowheads="1"/>
            </p:cNvSpPr>
            <p:nvPr/>
          </p:nvSpPr>
          <p:spPr bwMode="auto">
            <a:xfrm>
              <a:off x="4813"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2" name="Rectangle 50"/>
            <p:cNvSpPr>
              <a:spLocks noChangeArrowheads="1"/>
            </p:cNvSpPr>
            <p:nvPr/>
          </p:nvSpPr>
          <p:spPr bwMode="auto">
            <a:xfrm>
              <a:off x="4915" y="3333"/>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-12</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3" name="Rectangle 51"/>
            <p:cNvSpPr>
              <a:spLocks noChangeArrowheads="1"/>
            </p:cNvSpPr>
            <p:nvPr/>
          </p:nvSpPr>
          <p:spPr bwMode="auto">
            <a:xfrm>
              <a:off x="5238" y="335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10</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4" name="Rectangle 52"/>
            <p:cNvSpPr>
              <a:spLocks noChangeArrowheads="1"/>
            </p:cNvSpPr>
            <p:nvPr/>
          </p:nvSpPr>
          <p:spPr bwMode="auto">
            <a:xfrm>
              <a:off x="5340" y="3333"/>
              <a:ext cx="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-14</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5" name="Rectangle 53"/>
            <p:cNvSpPr>
              <a:spLocks noChangeArrowheads="1"/>
            </p:cNvSpPr>
            <p:nvPr/>
          </p:nvSpPr>
          <p:spPr bwMode="auto">
            <a:xfrm>
              <a:off x="344"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6" name="Rectangle 54"/>
            <p:cNvSpPr>
              <a:spLocks noChangeArrowheads="1"/>
            </p:cNvSpPr>
            <p:nvPr/>
          </p:nvSpPr>
          <p:spPr bwMode="auto">
            <a:xfrm>
              <a:off x="549"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7" name="Rectangle 55"/>
            <p:cNvSpPr>
              <a:spLocks noChangeArrowheads="1"/>
            </p:cNvSpPr>
            <p:nvPr/>
          </p:nvSpPr>
          <p:spPr bwMode="auto">
            <a:xfrm>
              <a:off x="762"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8" name="Rectangle 56"/>
            <p:cNvSpPr>
              <a:spLocks noChangeArrowheads="1"/>
            </p:cNvSpPr>
            <p:nvPr/>
          </p:nvSpPr>
          <p:spPr bwMode="auto">
            <a:xfrm>
              <a:off x="974"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49" name="Rectangle 57"/>
            <p:cNvSpPr>
              <a:spLocks noChangeArrowheads="1"/>
            </p:cNvSpPr>
            <p:nvPr/>
          </p:nvSpPr>
          <p:spPr bwMode="auto">
            <a:xfrm>
              <a:off x="1187"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0" name="Rectangle 58"/>
            <p:cNvSpPr>
              <a:spLocks noChangeArrowheads="1"/>
            </p:cNvSpPr>
            <p:nvPr/>
          </p:nvSpPr>
          <p:spPr bwMode="auto">
            <a:xfrm>
              <a:off x="1399"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1" name="Rectangle 59"/>
            <p:cNvSpPr>
              <a:spLocks noChangeArrowheads="1"/>
            </p:cNvSpPr>
            <p:nvPr/>
          </p:nvSpPr>
          <p:spPr bwMode="auto">
            <a:xfrm>
              <a:off x="1612"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2" name="Rectangle 60"/>
            <p:cNvSpPr>
              <a:spLocks noChangeArrowheads="1"/>
            </p:cNvSpPr>
            <p:nvPr/>
          </p:nvSpPr>
          <p:spPr bwMode="auto">
            <a:xfrm>
              <a:off x="1825" y="2669"/>
              <a:ext cx="17"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3" name="Rectangle 61"/>
            <p:cNvSpPr>
              <a:spLocks noChangeArrowheads="1"/>
            </p:cNvSpPr>
            <p:nvPr/>
          </p:nvSpPr>
          <p:spPr bwMode="auto">
            <a:xfrm>
              <a:off x="2037"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4" name="Rectangle 62"/>
            <p:cNvSpPr>
              <a:spLocks noChangeArrowheads="1"/>
            </p:cNvSpPr>
            <p:nvPr/>
          </p:nvSpPr>
          <p:spPr bwMode="auto">
            <a:xfrm>
              <a:off x="2250" y="2669"/>
              <a:ext cx="17"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5" name="Rectangle 63"/>
            <p:cNvSpPr>
              <a:spLocks noChangeArrowheads="1"/>
            </p:cNvSpPr>
            <p:nvPr/>
          </p:nvSpPr>
          <p:spPr bwMode="auto">
            <a:xfrm>
              <a:off x="2462"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6" name="Rectangle 64"/>
            <p:cNvSpPr>
              <a:spLocks noChangeArrowheads="1"/>
            </p:cNvSpPr>
            <p:nvPr/>
          </p:nvSpPr>
          <p:spPr bwMode="auto">
            <a:xfrm>
              <a:off x="2675"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7" name="Rectangle 65"/>
            <p:cNvSpPr>
              <a:spLocks noChangeArrowheads="1"/>
            </p:cNvSpPr>
            <p:nvPr/>
          </p:nvSpPr>
          <p:spPr bwMode="auto">
            <a:xfrm>
              <a:off x="2887"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8" name="Rectangle 66"/>
            <p:cNvSpPr>
              <a:spLocks noChangeArrowheads="1"/>
            </p:cNvSpPr>
            <p:nvPr/>
          </p:nvSpPr>
          <p:spPr bwMode="auto">
            <a:xfrm>
              <a:off x="3100"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59" name="Rectangle 67"/>
            <p:cNvSpPr>
              <a:spLocks noChangeArrowheads="1"/>
            </p:cNvSpPr>
            <p:nvPr/>
          </p:nvSpPr>
          <p:spPr bwMode="auto">
            <a:xfrm>
              <a:off x="3313" y="2669"/>
              <a:ext cx="17"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0" name="Rectangle 68"/>
            <p:cNvSpPr>
              <a:spLocks noChangeArrowheads="1"/>
            </p:cNvSpPr>
            <p:nvPr/>
          </p:nvSpPr>
          <p:spPr bwMode="auto">
            <a:xfrm>
              <a:off x="3525"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1" name="Rectangle 69"/>
            <p:cNvSpPr>
              <a:spLocks noChangeArrowheads="1"/>
            </p:cNvSpPr>
            <p:nvPr/>
          </p:nvSpPr>
          <p:spPr bwMode="auto">
            <a:xfrm>
              <a:off x="3738" y="2669"/>
              <a:ext cx="17"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2" name="Rectangle 70"/>
            <p:cNvSpPr>
              <a:spLocks noChangeArrowheads="1"/>
            </p:cNvSpPr>
            <p:nvPr/>
          </p:nvSpPr>
          <p:spPr bwMode="auto">
            <a:xfrm>
              <a:off x="3950"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3" name="Rectangle 71"/>
            <p:cNvSpPr>
              <a:spLocks noChangeArrowheads="1"/>
            </p:cNvSpPr>
            <p:nvPr/>
          </p:nvSpPr>
          <p:spPr bwMode="auto">
            <a:xfrm>
              <a:off x="4163"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4" name="Rectangle 72"/>
            <p:cNvSpPr>
              <a:spLocks noChangeArrowheads="1"/>
            </p:cNvSpPr>
            <p:nvPr/>
          </p:nvSpPr>
          <p:spPr bwMode="auto">
            <a:xfrm>
              <a:off x="4375"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5" name="Rectangle 73"/>
            <p:cNvSpPr>
              <a:spLocks noChangeArrowheads="1"/>
            </p:cNvSpPr>
            <p:nvPr/>
          </p:nvSpPr>
          <p:spPr bwMode="auto">
            <a:xfrm>
              <a:off x="4588"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6" name="Rectangle 74"/>
            <p:cNvSpPr>
              <a:spLocks noChangeArrowheads="1"/>
            </p:cNvSpPr>
            <p:nvPr/>
          </p:nvSpPr>
          <p:spPr bwMode="auto">
            <a:xfrm>
              <a:off x="4801" y="2669"/>
              <a:ext cx="17"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7" name="Rectangle 75"/>
            <p:cNvSpPr>
              <a:spLocks noChangeArrowheads="1"/>
            </p:cNvSpPr>
            <p:nvPr/>
          </p:nvSpPr>
          <p:spPr bwMode="auto">
            <a:xfrm>
              <a:off x="5013"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8" name="Rectangle 76"/>
            <p:cNvSpPr>
              <a:spLocks noChangeArrowheads="1"/>
            </p:cNvSpPr>
            <p:nvPr/>
          </p:nvSpPr>
          <p:spPr bwMode="auto">
            <a:xfrm>
              <a:off x="5226" y="2669"/>
              <a:ext cx="17"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69" name="Rectangle 77"/>
            <p:cNvSpPr>
              <a:spLocks noChangeArrowheads="1"/>
            </p:cNvSpPr>
            <p:nvPr/>
          </p:nvSpPr>
          <p:spPr bwMode="auto">
            <a:xfrm>
              <a:off x="5438"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70" name="Rectangle 78"/>
            <p:cNvSpPr>
              <a:spLocks noChangeArrowheads="1"/>
            </p:cNvSpPr>
            <p:nvPr/>
          </p:nvSpPr>
          <p:spPr bwMode="auto">
            <a:xfrm>
              <a:off x="5651" y="2669"/>
              <a:ext cx="18" cy="1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71" name="Rectangle 79"/>
            <p:cNvSpPr>
              <a:spLocks noChangeArrowheads="1"/>
            </p:cNvSpPr>
            <p:nvPr/>
          </p:nvSpPr>
          <p:spPr bwMode="auto">
            <a:xfrm>
              <a:off x="148" y="2781"/>
              <a:ext cx="5521"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72" name="Rectangle 80"/>
            <p:cNvSpPr>
              <a:spLocks noChangeArrowheads="1"/>
            </p:cNvSpPr>
            <p:nvPr/>
          </p:nvSpPr>
          <p:spPr bwMode="auto">
            <a:xfrm>
              <a:off x="148" y="3326"/>
              <a:ext cx="5513"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873" name="Group 81"/>
            <p:cNvGrpSpPr>
              <a:grpSpLocks/>
            </p:cNvGrpSpPr>
            <p:nvPr/>
          </p:nvGrpSpPr>
          <p:grpSpPr bwMode="auto">
            <a:xfrm>
              <a:off x="4871" y="2513"/>
              <a:ext cx="640" cy="75"/>
              <a:chOff x="4871" y="2513"/>
              <a:chExt cx="640" cy="75"/>
            </a:xfrm>
          </p:grpSpPr>
          <p:sp>
            <p:nvSpPr>
              <p:cNvPr id="34011" name="Line 82"/>
              <p:cNvSpPr>
                <a:spLocks noChangeShapeType="1"/>
              </p:cNvSpPr>
              <p:nvPr/>
            </p:nvSpPr>
            <p:spPr bwMode="auto">
              <a:xfrm>
                <a:off x="4907" y="2549"/>
                <a:ext cx="565"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4012" name="Oval 83"/>
              <p:cNvSpPr>
                <a:spLocks noChangeArrowheads="1"/>
              </p:cNvSpPr>
              <p:nvPr/>
            </p:nvSpPr>
            <p:spPr bwMode="auto">
              <a:xfrm>
                <a:off x="4871" y="2513"/>
                <a:ext cx="75" cy="75"/>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4013" name="Oval 84"/>
              <p:cNvSpPr>
                <a:spLocks noChangeArrowheads="1"/>
              </p:cNvSpPr>
              <p:nvPr/>
            </p:nvSpPr>
            <p:spPr bwMode="auto">
              <a:xfrm>
                <a:off x="5435" y="2513"/>
                <a:ext cx="76" cy="75"/>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grpSp>
          <p:nvGrpSpPr>
            <p:cNvPr id="33874" name="Group 85"/>
            <p:cNvGrpSpPr>
              <a:grpSpLocks/>
            </p:cNvGrpSpPr>
            <p:nvPr/>
          </p:nvGrpSpPr>
          <p:grpSpPr bwMode="auto">
            <a:xfrm>
              <a:off x="3456" y="2398"/>
              <a:ext cx="1505" cy="76"/>
              <a:chOff x="3456" y="2398"/>
              <a:chExt cx="1505" cy="76"/>
            </a:xfrm>
          </p:grpSpPr>
          <p:sp>
            <p:nvSpPr>
              <p:cNvPr id="34008" name="Line 86"/>
              <p:cNvSpPr>
                <a:spLocks noChangeShapeType="1"/>
              </p:cNvSpPr>
              <p:nvPr/>
            </p:nvSpPr>
            <p:spPr bwMode="auto">
              <a:xfrm>
                <a:off x="3493" y="2435"/>
                <a:ext cx="1429"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4009" name="Oval 87"/>
              <p:cNvSpPr>
                <a:spLocks noChangeArrowheads="1"/>
              </p:cNvSpPr>
              <p:nvPr/>
            </p:nvSpPr>
            <p:spPr bwMode="auto">
              <a:xfrm>
                <a:off x="3456" y="2398"/>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4010" name="Oval 88"/>
              <p:cNvSpPr>
                <a:spLocks noChangeArrowheads="1"/>
              </p:cNvSpPr>
              <p:nvPr/>
            </p:nvSpPr>
            <p:spPr bwMode="auto">
              <a:xfrm>
                <a:off x="4885" y="2398"/>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875" name="Rectangle 89"/>
            <p:cNvSpPr>
              <a:spLocks noChangeArrowheads="1"/>
            </p:cNvSpPr>
            <p:nvPr/>
          </p:nvSpPr>
          <p:spPr bwMode="auto">
            <a:xfrm>
              <a:off x="3939" y="2287"/>
              <a:ext cx="56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76" name="Rectangle 90"/>
            <p:cNvSpPr>
              <a:spLocks noChangeArrowheads="1"/>
            </p:cNvSpPr>
            <p:nvPr/>
          </p:nvSpPr>
          <p:spPr bwMode="auto">
            <a:xfrm>
              <a:off x="3962" y="2299"/>
              <a:ext cx="51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Broadcast</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877" name="Group 91"/>
            <p:cNvGrpSpPr>
              <a:grpSpLocks/>
            </p:cNvGrpSpPr>
            <p:nvPr/>
          </p:nvGrpSpPr>
          <p:grpSpPr bwMode="auto">
            <a:xfrm>
              <a:off x="4131" y="2230"/>
              <a:ext cx="243" cy="76"/>
              <a:chOff x="4131" y="2230"/>
              <a:chExt cx="243" cy="76"/>
            </a:xfrm>
          </p:grpSpPr>
          <p:sp>
            <p:nvSpPr>
              <p:cNvPr id="34005" name="Line 92"/>
              <p:cNvSpPr>
                <a:spLocks noChangeShapeType="1"/>
              </p:cNvSpPr>
              <p:nvPr/>
            </p:nvSpPr>
            <p:spPr bwMode="auto">
              <a:xfrm>
                <a:off x="4167" y="2267"/>
                <a:ext cx="168"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4006" name="Oval 93"/>
              <p:cNvSpPr>
                <a:spLocks noChangeArrowheads="1"/>
              </p:cNvSpPr>
              <p:nvPr/>
            </p:nvSpPr>
            <p:spPr bwMode="auto">
              <a:xfrm>
                <a:off x="4131" y="2230"/>
                <a:ext cx="75"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4007" name="Oval 94"/>
              <p:cNvSpPr>
                <a:spLocks noChangeArrowheads="1"/>
              </p:cNvSpPr>
              <p:nvPr/>
            </p:nvSpPr>
            <p:spPr bwMode="auto">
              <a:xfrm>
                <a:off x="4299" y="2230"/>
                <a:ext cx="75"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grpSp>
          <p:nvGrpSpPr>
            <p:cNvPr id="33878" name="Group 95"/>
            <p:cNvGrpSpPr>
              <a:grpSpLocks/>
            </p:cNvGrpSpPr>
            <p:nvPr/>
          </p:nvGrpSpPr>
          <p:grpSpPr bwMode="auto">
            <a:xfrm>
              <a:off x="3816" y="2101"/>
              <a:ext cx="375" cy="82"/>
              <a:chOff x="3816" y="2101"/>
              <a:chExt cx="375" cy="82"/>
            </a:xfrm>
          </p:grpSpPr>
          <p:sp>
            <p:nvSpPr>
              <p:cNvPr id="34002" name="Line 96"/>
              <p:cNvSpPr>
                <a:spLocks noChangeShapeType="1"/>
              </p:cNvSpPr>
              <p:nvPr/>
            </p:nvSpPr>
            <p:spPr bwMode="auto">
              <a:xfrm>
                <a:off x="3852" y="2138"/>
                <a:ext cx="300" cy="6"/>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4003" name="Oval 97"/>
              <p:cNvSpPr>
                <a:spLocks noChangeArrowheads="1"/>
              </p:cNvSpPr>
              <p:nvPr/>
            </p:nvSpPr>
            <p:spPr bwMode="auto">
              <a:xfrm>
                <a:off x="3816" y="2101"/>
                <a:ext cx="75" cy="75"/>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4004" name="Oval 98"/>
              <p:cNvSpPr>
                <a:spLocks noChangeArrowheads="1"/>
              </p:cNvSpPr>
              <p:nvPr/>
            </p:nvSpPr>
            <p:spPr bwMode="auto">
              <a:xfrm>
                <a:off x="4115" y="2107"/>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grpSp>
          <p:nvGrpSpPr>
            <p:cNvPr id="33879" name="Group 99"/>
            <p:cNvGrpSpPr>
              <a:grpSpLocks/>
            </p:cNvGrpSpPr>
            <p:nvPr/>
          </p:nvGrpSpPr>
          <p:grpSpPr bwMode="auto">
            <a:xfrm>
              <a:off x="3552" y="1993"/>
              <a:ext cx="346" cy="75"/>
              <a:chOff x="3552" y="1993"/>
              <a:chExt cx="346" cy="75"/>
            </a:xfrm>
          </p:grpSpPr>
          <p:sp>
            <p:nvSpPr>
              <p:cNvPr id="33999" name="Line 100"/>
              <p:cNvSpPr>
                <a:spLocks noChangeShapeType="1"/>
              </p:cNvSpPr>
              <p:nvPr/>
            </p:nvSpPr>
            <p:spPr bwMode="auto">
              <a:xfrm>
                <a:off x="3589" y="2030"/>
                <a:ext cx="270"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4000" name="Oval 101"/>
              <p:cNvSpPr>
                <a:spLocks noChangeArrowheads="1"/>
              </p:cNvSpPr>
              <p:nvPr/>
            </p:nvSpPr>
            <p:spPr bwMode="auto">
              <a:xfrm>
                <a:off x="3552" y="1993"/>
                <a:ext cx="75" cy="75"/>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4001" name="Oval 102"/>
              <p:cNvSpPr>
                <a:spLocks noChangeArrowheads="1"/>
              </p:cNvSpPr>
              <p:nvPr/>
            </p:nvSpPr>
            <p:spPr bwMode="auto">
              <a:xfrm>
                <a:off x="3822" y="1993"/>
                <a:ext cx="76" cy="75"/>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880" name="Rectangle 103"/>
            <p:cNvSpPr>
              <a:spLocks noChangeArrowheads="1"/>
            </p:cNvSpPr>
            <p:nvPr/>
          </p:nvSpPr>
          <p:spPr bwMode="auto">
            <a:xfrm>
              <a:off x="4182" y="2117"/>
              <a:ext cx="58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81" name="Rectangle 104"/>
            <p:cNvSpPr>
              <a:spLocks noChangeArrowheads="1"/>
            </p:cNvSpPr>
            <p:nvPr/>
          </p:nvSpPr>
          <p:spPr bwMode="auto">
            <a:xfrm>
              <a:off x="4205" y="2130"/>
              <a:ext cx="55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Short wave</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82" name="Rectangle 105"/>
            <p:cNvSpPr>
              <a:spLocks noChangeArrowheads="1"/>
            </p:cNvSpPr>
            <p:nvPr/>
          </p:nvSpPr>
          <p:spPr bwMode="auto">
            <a:xfrm>
              <a:off x="3918" y="2016"/>
              <a:ext cx="1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83" name="Rectangle 106"/>
            <p:cNvSpPr>
              <a:spLocks noChangeArrowheads="1"/>
            </p:cNvSpPr>
            <p:nvPr/>
          </p:nvSpPr>
          <p:spPr bwMode="auto">
            <a:xfrm>
              <a:off x="3941" y="2028"/>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TV</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84" name="Rectangle 107"/>
            <p:cNvSpPr>
              <a:spLocks noChangeArrowheads="1"/>
            </p:cNvSpPr>
            <p:nvPr/>
          </p:nvSpPr>
          <p:spPr bwMode="auto">
            <a:xfrm>
              <a:off x="3632" y="1888"/>
              <a:ext cx="2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85" name="Rectangle 108"/>
            <p:cNvSpPr>
              <a:spLocks noChangeArrowheads="1"/>
            </p:cNvSpPr>
            <p:nvPr/>
          </p:nvSpPr>
          <p:spPr bwMode="auto">
            <a:xfrm>
              <a:off x="3655" y="1900"/>
              <a:ext cx="15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FM</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886" name="Group 109"/>
            <p:cNvGrpSpPr>
              <a:grpSpLocks/>
            </p:cNvGrpSpPr>
            <p:nvPr/>
          </p:nvGrpSpPr>
          <p:grpSpPr bwMode="auto">
            <a:xfrm>
              <a:off x="3213" y="1818"/>
              <a:ext cx="552" cy="76"/>
              <a:chOff x="3213" y="1818"/>
              <a:chExt cx="552" cy="76"/>
            </a:xfrm>
          </p:grpSpPr>
          <p:sp>
            <p:nvSpPr>
              <p:cNvPr id="33996" name="Line 110"/>
              <p:cNvSpPr>
                <a:spLocks noChangeShapeType="1"/>
              </p:cNvSpPr>
              <p:nvPr/>
            </p:nvSpPr>
            <p:spPr bwMode="auto">
              <a:xfrm>
                <a:off x="3250" y="1855"/>
                <a:ext cx="477"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97" name="Oval 111"/>
              <p:cNvSpPr>
                <a:spLocks noChangeArrowheads="1"/>
              </p:cNvSpPr>
              <p:nvPr/>
            </p:nvSpPr>
            <p:spPr bwMode="auto">
              <a:xfrm>
                <a:off x="3213" y="1818"/>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98" name="Oval 112"/>
              <p:cNvSpPr>
                <a:spLocks noChangeArrowheads="1"/>
              </p:cNvSpPr>
              <p:nvPr/>
            </p:nvSpPr>
            <p:spPr bwMode="auto">
              <a:xfrm>
                <a:off x="3690" y="1818"/>
                <a:ext cx="75"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887" name="Rectangle 113"/>
            <p:cNvSpPr>
              <a:spLocks noChangeArrowheads="1"/>
            </p:cNvSpPr>
            <p:nvPr/>
          </p:nvSpPr>
          <p:spPr bwMode="auto">
            <a:xfrm>
              <a:off x="3331" y="1713"/>
              <a:ext cx="35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88" name="Rectangle 114"/>
            <p:cNvSpPr>
              <a:spLocks noChangeArrowheads="1"/>
            </p:cNvSpPr>
            <p:nvPr/>
          </p:nvSpPr>
          <p:spPr bwMode="auto">
            <a:xfrm>
              <a:off x="3355" y="1726"/>
              <a:ext cx="2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Radar</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889" name="Group 115"/>
            <p:cNvGrpSpPr>
              <a:grpSpLocks/>
            </p:cNvGrpSpPr>
            <p:nvPr/>
          </p:nvGrpSpPr>
          <p:grpSpPr bwMode="auto">
            <a:xfrm>
              <a:off x="2379" y="1710"/>
              <a:ext cx="808" cy="76"/>
              <a:chOff x="2379" y="1710"/>
              <a:chExt cx="808" cy="76"/>
            </a:xfrm>
          </p:grpSpPr>
          <p:sp>
            <p:nvSpPr>
              <p:cNvPr id="33993" name="Line 116"/>
              <p:cNvSpPr>
                <a:spLocks noChangeShapeType="1"/>
              </p:cNvSpPr>
              <p:nvPr/>
            </p:nvSpPr>
            <p:spPr bwMode="auto">
              <a:xfrm>
                <a:off x="2416" y="1747"/>
                <a:ext cx="732"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94" name="Oval 117"/>
              <p:cNvSpPr>
                <a:spLocks noChangeArrowheads="1"/>
              </p:cNvSpPr>
              <p:nvPr/>
            </p:nvSpPr>
            <p:spPr bwMode="auto">
              <a:xfrm>
                <a:off x="2379" y="1710"/>
                <a:ext cx="75"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95" name="Oval 118"/>
              <p:cNvSpPr>
                <a:spLocks noChangeArrowheads="1"/>
              </p:cNvSpPr>
              <p:nvPr/>
            </p:nvSpPr>
            <p:spPr bwMode="auto">
              <a:xfrm>
                <a:off x="3111" y="1710"/>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890" name="Rectangle 119"/>
            <p:cNvSpPr>
              <a:spLocks noChangeArrowheads="1"/>
            </p:cNvSpPr>
            <p:nvPr/>
          </p:nvSpPr>
          <p:spPr bwMode="auto">
            <a:xfrm>
              <a:off x="2598" y="1605"/>
              <a:ext cx="4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91" name="Rectangle 120"/>
            <p:cNvSpPr>
              <a:spLocks noChangeArrowheads="1"/>
            </p:cNvSpPr>
            <p:nvPr/>
          </p:nvSpPr>
          <p:spPr bwMode="auto">
            <a:xfrm>
              <a:off x="2621" y="1618"/>
              <a:ext cx="3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Infrared</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92" name="Rectangle 121"/>
            <p:cNvSpPr>
              <a:spLocks noChangeArrowheads="1"/>
            </p:cNvSpPr>
            <p:nvPr/>
          </p:nvSpPr>
          <p:spPr bwMode="auto">
            <a:xfrm>
              <a:off x="2459" y="1740"/>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93" name="Rectangle 122"/>
            <p:cNvSpPr>
              <a:spLocks noChangeArrowheads="1"/>
            </p:cNvSpPr>
            <p:nvPr/>
          </p:nvSpPr>
          <p:spPr bwMode="auto">
            <a:xfrm>
              <a:off x="2481" y="1752"/>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Near</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94" name="Rectangle 123"/>
            <p:cNvSpPr>
              <a:spLocks noChangeArrowheads="1"/>
            </p:cNvSpPr>
            <p:nvPr/>
          </p:nvSpPr>
          <p:spPr bwMode="auto">
            <a:xfrm>
              <a:off x="2929" y="1740"/>
              <a:ext cx="2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95" name="Rectangle 124"/>
            <p:cNvSpPr>
              <a:spLocks noChangeArrowheads="1"/>
            </p:cNvSpPr>
            <p:nvPr/>
          </p:nvSpPr>
          <p:spPr bwMode="auto">
            <a:xfrm>
              <a:off x="2951" y="1752"/>
              <a:ext cx="1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Far</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896" name="Group 125"/>
            <p:cNvGrpSpPr>
              <a:grpSpLocks/>
            </p:cNvGrpSpPr>
            <p:nvPr/>
          </p:nvGrpSpPr>
          <p:grpSpPr bwMode="auto">
            <a:xfrm>
              <a:off x="2291" y="1602"/>
              <a:ext cx="170" cy="76"/>
              <a:chOff x="2291" y="1602"/>
              <a:chExt cx="170" cy="76"/>
            </a:xfrm>
          </p:grpSpPr>
          <p:sp>
            <p:nvSpPr>
              <p:cNvPr id="33990" name="Line 126"/>
              <p:cNvSpPr>
                <a:spLocks noChangeShapeType="1"/>
              </p:cNvSpPr>
              <p:nvPr/>
            </p:nvSpPr>
            <p:spPr bwMode="auto">
              <a:xfrm>
                <a:off x="2328" y="1639"/>
                <a:ext cx="94" cy="1"/>
              </a:xfrm>
              <a:prstGeom prst="line">
                <a:avLst/>
              </a:prstGeom>
              <a:noFill/>
              <a:ln w="17463">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91" name="Oval 127"/>
              <p:cNvSpPr>
                <a:spLocks noChangeArrowheads="1"/>
              </p:cNvSpPr>
              <p:nvPr/>
            </p:nvSpPr>
            <p:spPr bwMode="auto">
              <a:xfrm>
                <a:off x="2291" y="1602"/>
                <a:ext cx="76"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92" name="Oval 128"/>
              <p:cNvSpPr>
                <a:spLocks noChangeArrowheads="1"/>
              </p:cNvSpPr>
              <p:nvPr/>
            </p:nvSpPr>
            <p:spPr bwMode="auto">
              <a:xfrm>
                <a:off x="2385" y="1602"/>
                <a:ext cx="76"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897" name="Rectangle 129"/>
            <p:cNvSpPr>
              <a:spLocks noChangeArrowheads="1"/>
            </p:cNvSpPr>
            <p:nvPr/>
          </p:nvSpPr>
          <p:spPr bwMode="auto">
            <a:xfrm>
              <a:off x="2152" y="1457"/>
              <a:ext cx="49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898" name="Rectangle 130"/>
            <p:cNvSpPr>
              <a:spLocks noChangeArrowheads="1"/>
            </p:cNvSpPr>
            <p:nvPr/>
          </p:nvSpPr>
          <p:spPr bwMode="auto">
            <a:xfrm>
              <a:off x="2180" y="1471"/>
              <a:ext cx="4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Visible</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899" name="Group 131"/>
            <p:cNvGrpSpPr>
              <a:grpSpLocks/>
            </p:cNvGrpSpPr>
            <p:nvPr/>
          </p:nvGrpSpPr>
          <p:grpSpPr bwMode="auto">
            <a:xfrm>
              <a:off x="1821" y="1818"/>
              <a:ext cx="501" cy="76"/>
              <a:chOff x="1821" y="1818"/>
              <a:chExt cx="501" cy="76"/>
            </a:xfrm>
          </p:grpSpPr>
          <p:sp>
            <p:nvSpPr>
              <p:cNvPr id="33987" name="Line 132"/>
              <p:cNvSpPr>
                <a:spLocks noChangeShapeType="1"/>
              </p:cNvSpPr>
              <p:nvPr/>
            </p:nvSpPr>
            <p:spPr bwMode="auto">
              <a:xfrm>
                <a:off x="1858" y="1855"/>
                <a:ext cx="425" cy="1"/>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88" name="Oval 133"/>
              <p:cNvSpPr>
                <a:spLocks noChangeArrowheads="1"/>
              </p:cNvSpPr>
              <p:nvPr/>
            </p:nvSpPr>
            <p:spPr bwMode="auto">
              <a:xfrm>
                <a:off x="1821" y="1818"/>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89" name="Oval 134"/>
              <p:cNvSpPr>
                <a:spLocks noChangeArrowheads="1"/>
              </p:cNvSpPr>
              <p:nvPr/>
            </p:nvSpPr>
            <p:spPr bwMode="auto">
              <a:xfrm>
                <a:off x="2246" y="1818"/>
                <a:ext cx="76" cy="76"/>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900" name="Rectangle 135"/>
            <p:cNvSpPr>
              <a:spLocks noChangeArrowheads="1"/>
            </p:cNvSpPr>
            <p:nvPr/>
          </p:nvSpPr>
          <p:spPr bwMode="auto">
            <a:xfrm>
              <a:off x="1770" y="1707"/>
              <a:ext cx="56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01" name="Rectangle 136"/>
            <p:cNvSpPr>
              <a:spLocks noChangeArrowheads="1"/>
            </p:cNvSpPr>
            <p:nvPr/>
          </p:nvSpPr>
          <p:spPr bwMode="auto">
            <a:xfrm>
              <a:off x="1793" y="1719"/>
              <a:ext cx="51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Ultraviolet</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902" name="Group 137"/>
            <p:cNvGrpSpPr>
              <a:grpSpLocks/>
            </p:cNvGrpSpPr>
            <p:nvPr/>
          </p:nvGrpSpPr>
          <p:grpSpPr bwMode="auto">
            <a:xfrm>
              <a:off x="1110" y="1939"/>
              <a:ext cx="728" cy="76"/>
              <a:chOff x="1110" y="1939"/>
              <a:chExt cx="728" cy="76"/>
            </a:xfrm>
          </p:grpSpPr>
          <p:sp>
            <p:nvSpPr>
              <p:cNvPr id="33984" name="Line 138"/>
              <p:cNvSpPr>
                <a:spLocks noChangeShapeType="1"/>
              </p:cNvSpPr>
              <p:nvPr/>
            </p:nvSpPr>
            <p:spPr bwMode="auto">
              <a:xfrm>
                <a:off x="1147" y="1976"/>
                <a:ext cx="652" cy="1"/>
              </a:xfrm>
              <a:prstGeom prst="line">
                <a:avLst/>
              </a:prstGeom>
              <a:noFill/>
              <a:ln w="17463">
                <a:solidFill>
                  <a:srgbClr val="66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85" name="Oval 139"/>
              <p:cNvSpPr>
                <a:spLocks noChangeArrowheads="1"/>
              </p:cNvSpPr>
              <p:nvPr/>
            </p:nvSpPr>
            <p:spPr bwMode="auto">
              <a:xfrm>
                <a:off x="1110" y="1939"/>
                <a:ext cx="76" cy="76"/>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86" name="Oval 140"/>
              <p:cNvSpPr>
                <a:spLocks noChangeArrowheads="1"/>
              </p:cNvSpPr>
              <p:nvPr/>
            </p:nvSpPr>
            <p:spPr bwMode="auto">
              <a:xfrm>
                <a:off x="1762" y="1939"/>
                <a:ext cx="76" cy="76"/>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903" name="Rectangle 141"/>
            <p:cNvSpPr>
              <a:spLocks noChangeArrowheads="1"/>
            </p:cNvSpPr>
            <p:nvPr/>
          </p:nvSpPr>
          <p:spPr bwMode="auto">
            <a:xfrm>
              <a:off x="1323" y="1835"/>
              <a:ext cx="40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04" name="Rectangle 142"/>
            <p:cNvSpPr>
              <a:spLocks noChangeArrowheads="1"/>
            </p:cNvSpPr>
            <p:nvPr/>
          </p:nvSpPr>
          <p:spPr bwMode="auto">
            <a:xfrm>
              <a:off x="1346" y="1847"/>
              <a:ext cx="3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X Rays</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905" name="Group 143"/>
            <p:cNvGrpSpPr>
              <a:grpSpLocks/>
            </p:cNvGrpSpPr>
            <p:nvPr/>
          </p:nvGrpSpPr>
          <p:grpSpPr bwMode="auto">
            <a:xfrm>
              <a:off x="707" y="2169"/>
              <a:ext cx="574" cy="75"/>
              <a:chOff x="707" y="2169"/>
              <a:chExt cx="574" cy="75"/>
            </a:xfrm>
          </p:grpSpPr>
          <p:sp>
            <p:nvSpPr>
              <p:cNvPr id="33981" name="Line 144"/>
              <p:cNvSpPr>
                <a:spLocks noChangeShapeType="1"/>
              </p:cNvSpPr>
              <p:nvPr/>
            </p:nvSpPr>
            <p:spPr bwMode="auto">
              <a:xfrm>
                <a:off x="744" y="2205"/>
                <a:ext cx="498" cy="1"/>
              </a:xfrm>
              <a:prstGeom prst="line">
                <a:avLst/>
              </a:prstGeom>
              <a:noFill/>
              <a:ln w="17463">
                <a:solidFill>
                  <a:srgbClr val="66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82" name="Oval 145"/>
              <p:cNvSpPr>
                <a:spLocks noChangeArrowheads="1"/>
              </p:cNvSpPr>
              <p:nvPr/>
            </p:nvSpPr>
            <p:spPr bwMode="auto">
              <a:xfrm>
                <a:off x="707" y="2169"/>
                <a:ext cx="76" cy="75"/>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83" name="Oval 146"/>
              <p:cNvSpPr>
                <a:spLocks noChangeArrowheads="1"/>
              </p:cNvSpPr>
              <p:nvPr/>
            </p:nvSpPr>
            <p:spPr bwMode="auto">
              <a:xfrm>
                <a:off x="1206" y="2169"/>
                <a:ext cx="75" cy="75"/>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906" name="Rectangle 147"/>
            <p:cNvSpPr>
              <a:spLocks noChangeArrowheads="1"/>
            </p:cNvSpPr>
            <p:nvPr/>
          </p:nvSpPr>
          <p:spPr bwMode="auto">
            <a:xfrm>
              <a:off x="664" y="2051"/>
              <a:ext cx="7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07" name="Rectangle 148"/>
            <p:cNvSpPr>
              <a:spLocks noChangeArrowheads="1"/>
            </p:cNvSpPr>
            <p:nvPr/>
          </p:nvSpPr>
          <p:spPr bwMode="auto">
            <a:xfrm>
              <a:off x="687" y="2063"/>
              <a:ext cx="6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Gamma Rays</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908" name="Group 149"/>
            <p:cNvGrpSpPr>
              <a:grpSpLocks/>
            </p:cNvGrpSpPr>
            <p:nvPr/>
          </p:nvGrpSpPr>
          <p:grpSpPr bwMode="auto">
            <a:xfrm>
              <a:off x="429" y="2398"/>
              <a:ext cx="346" cy="76"/>
              <a:chOff x="429" y="2398"/>
              <a:chExt cx="346" cy="76"/>
            </a:xfrm>
          </p:grpSpPr>
          <p:sp>
            <p:nvSpPr>
              <p:cNvPr id="33978" name="Line 150"/>
              <p:cNvSpPr>
                <a:spLocks noChangeShapeType="1"/>
              </p:cNvSpPr>
              <p:nvPr/>
            </p:nvSpPr>
            <p:spPr bwMode="auto">
              <a:xfrm>
                <a:off x="466" y="2435"/>
                <a:ext cx="270" cy="1"/>
              </a:xfrm>
              <a:prstGeom prst="line">
                <a:avLst/>
              </a:prstGeom>
              <a:noFill/>
              <a:ln w="17463">
                <a:solidFill>
                  <a:srgbClr val="66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79" name="Oval 151"/>
              <p:cNvSpPr>
                <a:spLocks noChangeArrowheads="1"/>
              </p:cNvSpPr>
              <p:nvPr/>
            </p:nvSpPr>
            <p:spPr bwMode="auto">
              <a:xfrm>
                <a:off x="429" y="2398"/>
                <a:ext cx="76" cy="76"/>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80" name="Oval 152"/>
              <p:cNvSpPr>
                <a:spLocks noChangeArrowheads="1"/>
              </p:cNvSpPr>
              <p:nvPr/>
            </p:nvSpPr>
            <p:spPr bwMode="auto">
              <a:xfrm>
                <a:off x="699" y="2398"/>
                <a:ext cx="76" cy="76"/>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sp>
          <p:nvSpPr>
            <p:cNvPr id="33909" name="Rectangle 153"/>
            <p:cNvSpPr>
              <a:spLocks noChangeArrowheads="1"/>
            </p:cNvSpPr>
            <p:nvPr/>
          </p:nvSpPr>
          <p:spPr bwMode="auto">
            <a:xfrm>
              <a:off x="305" y="2287"/>
              <a:ext cx="70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0" name="Rectangle 154"/>
            <p:cNvSpPr>
              <a:spLocks noChangeArrowheads="1"/>
            </p:cNvSpPr>
            <p:nvPr/>
          </p:nvSpPr>
          <p:spPr bwMode="auto">
            <a:xfrm>
              <a:off x="329" y="2299"/>
              <a:ext cx="6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Cosmic Rays</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1" name="Rectangle 155"/>
            <p:cNvSpPr>
              <a:spLocks noChangeArrowheads="1"/>
            </p:cNvSpPr>
            <p:nvPr/>
          </p:nvSpPr>
          <p:spPr bwMode="auto">
            <a:xfrm>
              <a:off x="4936" y="2267"/>
              <a:ext cx="74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2" name="Rectangle 156"/>
            <p:cNvSpPr>
              <a:spLocks noChangeArrowheads="1"/>
            </p:cNvSpPr>
            <p:nvPr/>
          </p:nvSpPr>
          <p:spPr bwMode="auto">
            <a:xfrm>
              <a:off x="5152" y="2279"/>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Power </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3" name="Rectangle 157"/>
            <p:cNvSpPr>
              <a:spLocks noChangeArrowheads="1"/>
            </p:cNvSpPr>
            <p:nvPr/>
          </p:nvSpPr>
          <p:spPr bwMode="auto">
            <a:xfrm>
              <a:off x="4974" y="2410"/>
              <a:ext cx="6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3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Transmission</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4" name="Rectangle 158"/>
            <p:cNvSpPr>
              <a:spLocks noChangeArrowheads="1"/>
            </p:cNvSpPr>
            <p:nvPr/>
          </p:nvSpPr>
          <p:spPr bwMode="auto">
            <a:xfrm>
              <a:off x="429" y="1484"/>
              <a:ext cx="119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5" name="Rectangle 159"/>
            <p:cNvSpPr>
              <a:spLocks noChangeArrowheads="1"/>
            </p:cNvSpPr>
            <p:nvPr/>
          </p:nvSpPr>
          <p:spPr bwMode="auto">
            <a:xfrm>
              <a:off x="457" y="1497"/>
              <a:ext cx="1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Ionizing Radiation</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6" name="Rectangle 160"/>
            <p:cNvSpPr>
              <a:spLocks noChangeArrowheads="1"/>
            </p:cNvSpPr>
            <p:nvPr/>
          </p:nvSpPr>
          <p:spPr bwMode="auto">
            <a:xfrm>
              <a:off x="3801" y="1491"/>
              <a:ext cx="14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7" name="Rectangle 161"/>
            <p:cNvSpPr>
              <a:spLocks noChangeArrowheads="1"/>
            </p:cNvSpPr>
            <p:nvPr/>
          </p:nvSpPr>
          <p:spPr bwMode="auto">
            <a:xfrm>
              <a:off x="3829" y="1504"/>
              <a:ext cx="13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t>Nonionizing Radiation</a:t>
              </a:r>
              <a:endParaRPr kumimoji="0" lang="en-US"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18" name="Line 162"/>
            <p:cNvSpPr>
              <a:spLocks noChangeShapeType="1"/>
            </p:cNvSpPr>
            <p:nvPr/>
          </p:nvSpPr>
          <p:spPr bwMode="auto">
            <a:xfrm>
              <a:off x="451"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19" name="Line 163"/>
            <p:cNvSpPr>
              <a:spLocks noChangeShapeType="1"/>
            </p:cNvSpPr>
            <p:nvPr/>
          </p:nvSpPr>
          <p:spPr bwMode="auto">
            <a:xfrm>
              <a:off x="55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0" name="Line 164"/>
            <p:cNvSpPr>
              <a:spLocks noChangeShapeType="1"/>
            </p:cNvSpPr>
            <p:nvPr/>
          </p:nvSpPr>
          <p:spPr bwMode="auto">
            <a:xfrm>
              <a:off x="648"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1" name="Line 165"/>
            <p:cNvSpPr>
              <a:spLocks noChangeShapeType="1"/>
            </p:cNvSpPr>
            <p:nvPr/>
          </p:nvSpPr>
          <p:spPr bwMode="auto">
            <a:xfrm>
              <a:off x="758"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2" name="Line 166"/>
            <p:cNvSpPr>
              <a:spLocks noChangeShapeType="1"/>
            </p:cNvSpPr>
            <p:nvPr/>
          </p:nvSpPr>
          <p:spPr bwMode="auto">
            <a:xfrm>
              <a:off x="86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3" name="Line 167"/>
            <p:cNvSpPr>
              <a:spLocks noChangeShapeType="1"/>
            </p:cNvSpPr>
            <p:nvPr/>
          </p:nvSpPr>
          <p:spPr bwMode="auto">
            <a:xfrm>
              <a:off x="97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4" name="Line 168"/>
            <p:cNvSpPr>
              <a:spLocks noChangeShapeType="1"/>
            </p:cNvSpPr>
            <p:nvPr/>
          </p:nvSpPr>
          <p:spPr bwMode="auto">
            <a:xfrm>
              <a:off x="1073"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5" name="Line 169"/>
            <p:cNvSpPr>
              <a:spLocks noChangeShapeType="1"/>
            </p:cNvSpPr>
            <p:nvPr/>
          </p:nvSpPr>
          <p:spPr bwMode="auto">
            <a:xfrm>
              <a:off x="118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6" name="Line 170"/>
            <p:cNvSpPr>
              <a:spLocks noChangeShapeType="1"/>
            </p:cNvSpPr>
            <p:nvPr/>
          </p:nvSpPr>
          <p:spPr bwMode="auto">
            <a:xfrm>
              <a:off x="129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7" name="Line 171"/>
            <p:cNvSpPr>
              <a:spLocks noChangeShapeType="1"/>
            </p:cNvSpPr>
            <p:nvPr/>
          </p:nvSpPr>
          <p:spPr bwMode="auto">
            <a:xfrm>
              <a:off x="140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8" name="Line 172"/>
            <p:cNvSpPr>
              <a:spLocks noChangeShapeType="1"/>
            </p:cNvSpPr>
            <p:nvPr/>
          </p:nvSpPr>
          <p:spPr bwMode="auto">
            <a:xfrm>
              <a:off x="1498"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29" name="Line 173"/>
            <p:cNvSpPr>
              <a:spLocks noChangeShapeType="1"/>
            </p:cNvSpPr>
            <p:nvPr/>
          </p:nvSpPr>
          <p:spPr bwMode="auto">
            <a:xfrm>
              <a:off x="160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0" name="Line 174"/>
            <p:cNvSpPr>
              <a:spLocks noChangeShapeType="1"/>
            </p:cNvSpPr>
            <p:nvPr/>
          </p:nvSpPr>
          <p:spPr bwMode="auto">
            <a:xfrm>
              <a:off x="171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1" name="Line 175"/>
            <p:cNvSpPr>
              <a:spLocks noChangeShapeType="1"/>
            </p:cNvSpPr>
            <p:nvPr/>
          </p:nvSpPr>
          <p:spPr bwMode="auto">
            <a:xfrm>
              <a:off x="182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2" name="Line 176"/>
            <p:cNvSpPr>
              <a:spLocks noChangeShapeType="1"/>
            </p:cNvSpPr>
            <p:nvPr/>
          </p:nvSpPr>
          <p:spPr bwMode="auto">
            <a:xfrm>
              <a:off x="192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3" name="Line 177"/>
            <p:cNvSpPr>
              <a:spLocks noChangeShapeType="1"/>
            </p:cNvSpPr>
            <p:nvPr/>
          </p:nvSpPr>
          <p:spPr bwMode="auto">
            <a:xfrm>
              <a:off x="203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4" name="Line 178"/>
            <p:cNvSpPr>
              <a:spLocks noChangeShapeType="1"/>
            </p:cNvSpPr>
            <p:nvPr/>
          </p:nvSpPr>
          <p:spPr bwMode="auto">
            <a:xfrm>
              <a:off x="214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5" name="Line 179"/>
            <p:cNvSpPr>
              <a:spLocks noChangeShapeType="1"/>
            </p:cNvSpPr>
            <p:nvPr/>
          </p:nvSpPr>
          <p:spPr bwMode="auto">
            <a:xfrm>
              <a:off x="225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6" name="Line 180"/>
            <p:cNvSpPr>
              <a:spLocks noChangeShapeType="1"/>
            </p:cNvSpPr>
            <p:nvPr/>
          </p:nvSpPr>
          <p:spPr bwMode="auto">
            <a:xfrm>
              <a:off x="234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7" name="Line 181"/>
            <p:cNvSpPr>
              <a:spLocks noChangeShapeType="1"/>
            </p:cNvSpPr>
            <p:nvPr/>
          </p:nvSpPr>
          <p:spPr bwMode="auto">
            <a:xfrm>
              <a:off x="245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8" name="Line 182"/>
            <p:cNvSpPr>
              <a:spLocks noChangeShapeType="1"/>
            </p:cNvSpPr>
            <p:nvPr/>
          </p:nvSpPr>
          <p:spPr bwMode="auto">
            <a:xfrm>
              <a:off x="256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39" name="Line 183"/>
            <p:cNvSpPr>
              <a:spLocks noChangeShapeType="1"/>
            </p:cNvSpPr>
            <p:nvPr/>
          </p:nvSpPr>
          <p:spPr bwMode="auto">
            <a:xfrm>
              <a:off x="267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0" name="Line 184"/>
            <p:cNvSpPr>
              <a:spLocks noChangeShapeType="1"/>
            </p:cNvSpPr>
            <p:nvPr/>
          </p:nvSpPr>
          <p:spPr bwMode="auto">
            <a:xfrm>
              <a:off x="277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1" name="Line 185"/>
            <p:cNvSpPr>
              <a:spLocks noChangeShapeType="1"/>
            </p:cNvSpPr>
            <p:nvPr/>
          </p:nvSpPr>
          <p:spPr bwMode="auto">
            <a:xfrm>
              <a:off x="288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2" name="Line 186"/>
            <p:cNvSpPr>
              <a:spLocks noChangeShapeType="1"/>
            </p:cNvSpPr>
            <p:nvPr/>
          </p:nvSpPr>
          <p:spPr bwMode="auto">
            <a:xfrm>
              <a:off x="299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3" name="Line 187"/>
            <p:cNvSpPr>
              <a:spLocks noChangeShapeType="1"/>
            </p:cNvSpPr>
            <p:nvPr/>
          </p:nvSpPr>
          <p:spPr bwMode="auto">
            <a:xfrm>
              <a:off x="3104"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4" name="Line 188"/>
            <p:cNvSpPr>
              <a:spLocks noChangeShapeType="1"/>
            </p:cNvSpPr>
            <p:nvPr/>
          </p:nvSpPr>
          <p:spPr bwMode="auto">
            <a:xfrm>
              <a:off x="319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5" name="Line 189"/>
            <p:cNvSpPr>
              <a:spLocks noChangeShapeType="1"/>
            </p:cNvSpPr>
            <p:nvPr/>
          </p:nvSpPr>
          <p:spPr bwMode="auto">
            <a:xfrm>
              <a:off x="330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6" name="Line 190"/>
            <p:cNvSpPr>
              <a:spLocks noChangeShapeType="1"/>
            </p:cNvSpPr>
            <p:nvPr/>
          </p:nvSpPr>
          <p:spPr bwMode="auto">
            <a:xfrm>
              <a:off x="3419"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7" name="Line 191"/>
            <p:cNvSpPr>
              <a:spLocks noChangeShapeType="1"/>
            </p:cNvSpPr>
            <p:nvPr/>
          </p:nvSpPr>
          <p:spPr bwMode="auto">
            <a:xfrm>
              <a:off x="3530"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8" name="Line 192"/>
            <p:cNvSpPr>
              <a:spLocks noChangeShapeType="1"/>
            </p:cNvSpPr>
            <p:nvPr/>
          </p:nvSpPr>
          <p:spPr bwMode="auto">
            <a:xfrm>
              <a:off x="362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49" name="Line 193"/>
            <p:cNvSpPr>
              <a:spLocks noChangeShapeType="1"/>
            </p:cNvSpPr>
            <p:nvPr/>
          </p:nvSpPr>
          <p:spPr bwMode="auto">
            <a:xfrm>
              <a:off x="373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0" name="Line 194"/>
            <p:cNvSpPr>
              <a:spLocks noChangeShapeType="1"/>
            </p:cNvSpPr>
            <p:nvPr/>
          </p:nvSpPr>
          <p:spPr bwMode="auto">
            <a:xfrm>
              <a:off x="3845"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1" name="Line 195"/>
            <p:cNvSpPr>
              <a:spLocks noChangeShapeType="1"/>
            </p:cNvSpPr>
            <p:nvPr/>
          </p:nvSpPr>
          <p:spPr bwMode="auto">
            <a:xfrm>
              <a:off x="3955"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2" name="Line 196"/>
            <p:cNvSpPr>
              <a:spLocks noChangeShapeType="1"/>
            </p:cNvSpPr>
            <p:nvPr/>
          </p:nvSpPr>
          <p:spPr bwMode="auto">
            <a:xfrm>
              <a:off x="404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3" name="Line 197"/>
            <p:cNvSpPr>
              <a:spLocks noChangeShapeType="1"/>
            </p:cNvSpPr>
            <p:nvPr/>
          </p:nvSpPr>
          <p:spPr bwMode="auto">
            <a:xfrm>
              <a:off x="4159"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4" name="Line 198"/>
            <p:cNvSpPr>
              <a:spLocks noChangeShapeType="1"/>
            </p:cNvSpPr>
            <p:nvPr/>
          </p:nvSpPr>
          <p:spPr bwMode="auto">
            <a:xfrm>
              <a:off x="4270"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5" name="Line 199"/>
            <p:cNvSpPr>
              <a:spLocks noChangeShapeType="1"/>
            </p:cNvSpPr>
            <p:nvPr/>
          </p:nvSpPr>
          <p:spPr bwMode="auto">
            <a:xfrm>
              <a:off x="4380"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6" name="Line 200"/>
            <p:cNvSpPr>
              <a:spLocks noChangeShapeType="1"/>
            </p:cNvSpPr>
            <p:nvPr/>
          </p:nvSpPr>
          <p:spPr bwMode="auto">
            <a:xfrm>
              <a:off x="4474"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7" name="Line 201"/>
            <p:cNvSpPr>
              <a:spLocks noChangeShapeType="1"/>
            </p:cNvSpPr>
            <p:nvPr/>
          </p:nvSpPr>
          <p:spPr bwMode="auto">
            <a:xfrm>
              <a:off x="4585"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8" name="Line 202"/>
            <p:cNvSpPr>
              <a:spLocks noChangeShapeType="1"/>
            </p:cNvSpPr>
            <p:nvPr/>
          </p:nvSpPr>
          <p:spPr bwMode="auto">
            <a:xfrm>
              <a:off x="4695"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59" name="Line 203"/>
            <p:cNvSpPr>
              <a:spLocks noChangeShapeType="1"/>
            </p:cNvSpPr>
            <p:nvPr/>
          </p:nvSpPr>
          <p:spPr bwMode="auto">
            <a:xfrm>
              <a:off x="4805"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0" name="Line 204"/>
            <p:cNvSpPr>
              <a:spLocks noChangeShapeType="1"/>
            </p:cNvSpPr>
            <p:nvPr/>
          </p:nvSpPr>
          <p:spPr bwMode="auto">
            <a:xfrm>
              <a:off x="4900"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1" name="Line 205"/>
            <p:cNvSpPr>
              <a:spLocks noChangeShapeType="1"/>
            </p:cNvSpPr>
            <p:nvPr/>
          </p:nvSpPr>
          <p:spPr bwMode="auto">
            <a:xfrm>
              <a:off x="5010"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2" name="Line 206"/>
            <p:cNvSpPr>
              <a:spLocks noChangeShapeType="1"/>
            </p:cNvSpPr>
            <p:nvPr/>
          </p:nvSpPr>
          <p:spPr bwMode="auto">
            <a:xfrm>
              <a:off x="5120"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3" name="Line 207"/>
            <p:cNvSpPr>
              <a:spLocks noChangeShapeType="1"/>
            </p:cNvSpPr>
            <p:nvPr/>
          </p:nvSpPr>
          <p:spPr bwMode="auto">
            <a:xfrm>
              <a:off x="5230" y="3210"/>
              <a:ext cx="1" cy="12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4" name="Line 208"/>
            <p:cNvSpPr>
              <a:spLocks noChangeShapeType="1"/>
            </p:cNvSpPr>
            <p:nvPr/>
          </p:nvSpPr>
          <p:spPr bwMode="auto">
            <a:xfrm>
              <a:off x="5325"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5" name="Line 209"/>
            <p:cNvSpPr>
              <a:spLocks noChangeShapeType="1"/>
            </p:cNvSpPr>
            <p:nvPr/>
          </p:nvSpPr>
          <p:spPr bwMode="auto">
            <a:xfrm>
              <a:off x="5435" y="3216"/>
              <a:ext cx="1" cy="1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66" name="Rectangle 210"/>
            <p:cNvSpPr>
              <a:spLocks noChangeArrowheads="1"/>
            </p:cNvSpPr>
            <p:nvPr/>
          </p:nvSpPr>
          <p:spPr bwMode="auto">
            <a:xfrm>
              <a:off x="1946" y="3534"/>
              <a:ext cx="16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67" name="Rectangle 211"/>
            <p:cNvSpPr>
              <a:spLocks noChangeArrowheads="1"/>
            </p:cNvSpPr>
            <p:nvPr/>
          </p:nvSpPr>
          <p:spPr bwMode="auto">
            <a:xfrm>
              <a:off x="1968" y="3552"/>
              <a:ext cx="184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2100" b="1" i="0" u="none" strike="noStrike" kern="1200" cap="none" spc="0" normalizeH="0" baseline="0" noProof="0">
                  <a:ln>
                    <a:noFill/>
                  </a:ln>
                  <a:solidFill>
                    <a:srgbClr val="FF3300"/>
                  </a:solidFill>
                  <a:effectLst/>
                  <a:uLnTx/>
                  <a:uFillTx/>
                  <a:latin typeface="Arial" panose="020B0604020202020204" pitchFamily="34" charset="0"/>
                  <a:ea typeface="MS PGothic" panose="020B0600070205080204" pitchFamily="34" charset="-128"/>
                  <a:cs typeface="Times New Roman" panose="02020603050405020304" pitchFamily="18" charset="0"/>
                </a:rPr>
                <a:t>Energy - Electron Volts</a:t>
              </a:r>
              <a:endParaRPr kumimoji="0" lang="en-US" altLang="ar-IQ" sz="4800" b="0" i="0" u="none" strike="noStrike" kern="1200" cap="none" spc="0" normalizeH="0" baseline="0" noProof="0">
                <a:ln>
                  <a:noFill/>
                </a:ln>
                <a:solidFill>
                  <a:srgbClr val="FF33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68" name="Rectangle 212"/>
            <p:cNvSpPr>
              <a:spLocks noChangeArrowheads="1"/>
            </p:cNvSpPr>
            <p:nvPr/>
          </p:nvSpPr>
          <p:spPr bwMode="auto">
            <a:xfrm>
              <a:off x="363" y="3534"/>
              <a:ext cx="4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69" name="Rectangle 213"/>
            <p:cNvSpPr>
              <a:spLocks noChangeArrowheads="1"/>
            </p:cNvSpPr>
            <p:nvPr/>
          </p:nvSpPr>
          <p:spPr bwMode="auto">
            <a:xfrm>
              <a:off x="393" y="3542"/>
              <a:ext cx="37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2100" b="1" i="0" u="none" strike="noStrike" kern="1200" cap="none" spc="0" normalizeH="0" baseline="0" noProof="0">
                  <a:ln>
                    <a:noFill/>
                  </a:ln>
                  <a:solidFill>
                    <a:srgbClr val="FF3300"/>
                  </a:solidFill>
                  <a:effectLst/>
                  <a:uLnTx/>
                  <a:uFillTx/>
                  <a:latin typeface="Arial" panose="020B0604020202020204" pitchFamily="34" charset="0"/>
                  <a:ea typeface="MS PGothic" panose="020B0600070205080204" pitchFamily="34" charset="-128"/>
                  <a:cs typeface="Times New Roman" panose="02020603050405020304" pitchFamily="18" charset="0"/>
                </a:rPr>
                <a:t>High</a:t>
              </a:r>
              <a:endParaRPr kumimoji="0" lang="en-US" altLang="ar-IQ" sz="4800" b="0" i="0" u="none" strike="noStrike" kern="1200" cap="none" spc="0" normalizeH="0" baseline="0" noProof="0">
                <a:ln>
                  <a:noFill/>
                </a:ln>
                <a:solidFill>
                  <a:srgbClr val="FF33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70" name="Rectangle 214"/>
            <p:cNvSpPr>
              <a:spLocks noChangeArrowheads="1"/>
            </p:cNvSpPr>
            <p:nvPr/>
          </p:nvSpPr>
          <p:spPr bwMode="auto">
            <a:xfrm>
              <a:off x="5002" y="3527"/>
              <a:ext cx="3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
          <p:nvSpPr>
            <p:cNvPr id="33971" name="Rectangle 215"/>
            <p:cNvSpPr>
              <a:spLocks noChangeArrowheads="1"/>
            </p:cNvSpPr>
            <p:nvPr/>
          </p:nvSpPr>
          <p:spPr bwMode="auto">
            <a:xfrm>
              <a:off x="5032" y="3542"/>
              <a:ext cx="3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IQ" sz="2100" b="1" i="0" u="none" strike="noStrike" kern="1200" cap="none" spc="0" normalizeH="0" baseline="0" noProof="0">
                  <a:ln>
                    <a:noFill/>
                  </a:ln>
                  <a:solidFill>
                    <a:srgbClr val="FF3300"/>
                  </a:solidFill>
                  <a:effectLst/>
                  <a:uLnTx/>
                  <a:uFillTx/>
                  <a:latin typeface="Arial" panose="020B0604020202020204" pitchFamily="34" charset="0"/>
                  <a:ea typeface="MS PGothic" panose="020B0600070205080204" pitchFamily="34" charset="-128"/>
                  <a:cs typeface="Times New Roman" panose="02020603050405020304" pitchFamily="18" charset="0"/>
                </a:rPr>
                <a:t>Low</a:t>
              </a:r>
              <a:endParaRPr kumimoji="0" lang="en-US" altLang="ar-IQ" sz="4800" b="0" i="0" u="none" strike="noStrike" kern="1200" cap="none" spc="0" normalizeH="0" baseline="0" noProof="0">
                <a:ln>
                  <a:noFill/>
                </a:ln>
                <a:solidFill>
                  <a:srgbClr val="FF33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nvGrpSpPr>
            <p:cNvPr id="33972" name="Group 216"/>
            <p:cNvGrpSpPr>
              <a:grpSpLocks/>
            </p:cNvGrpSpPr>
            <p:nvPr/>
          </p:nvGrpSpPr>
          <p:grpSpPr bwMode="auto">
            <a:xfrm>
              <a:off x="3888" y="3600"/>
              <a:ext cx="1070" cy="90"/>
              <a:chOff x="3661" y="3604"/>
              <a:chExt cx="1262" cy="90"/>
            </a:xfrm>
          </p:grpSpPr>
          <p:sp>
            <p:nvSpPr>
              <p:cNvPr id="33976" name="Line 217"/>
              <p:cNvSpPr>
                <a:spLocks noChangeShapeType="1"/>
              </p:cNvSpPr>
              <p:nvPr/>
            </p:nvSpPr>
            <p:spPr bwMode="auto">
              <a:xfrm>
                <a:off x="3661" y="3648"/>
                <a:ext cx="1173" cy="1"/>
              </a:xfrm>
              <a:prstGeom prst="line">
                <a:avLst/>
              </a:prstGeom>
              <a:noFill/>
              <a:ln w="20638">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77" name="Freeform 218"/>
              <p:cNvSpPr>
                <a:spLocks/>
              </p:cNvSpPr>
              <p:nvPr/>
            </p:nvSpPr>
            <p:spPr bwMode="auto">
              <a:xfrm>
                <a:off x="4832" y="3604"/>
                <a:ext cx="91" cy="90"/>
              </a:xfrm>
              <a:custGeom>
                <a:avLst/>
                <a:gdLst>
                  <a:gd name="T0" fmla="*/ 0 w 91"/>
                  <a:gd name="T1" fmla="*/ 90 h 90"/>
                  <a:gd name="T2" fmla="*/ 91 w 91"/>
                  <a:gd name="T3" fmla="*/ 45 h 90"/>
                  <a:gd name="T4" fmla="*/ 0 w 91"/>
                  <a:gd name="T5" fmla="*/ 0 h 90"/>
                  <a:gd name="T6" fmla="*/ 0 w 91"/>
                  <a:gd name="T7" fmla="*/ 90 h 90"/>
                  <a:gd name="T8" fmla="*/ 0 60000 65536"/>
                  <a:gd name="T9" fmla="*/ 0 60000 65536"/>
                  <a:gd name="T10" fmla="*/ 0 60000 65536"/>
                  <a:gd name="T11" fmla="*/ 0 60000 65536"/>
                  <a:gd name="T12" fmla="*/ 0 w 91"/>
                  <a:gd name="T13" fmla="*/ 0 h 90"/>
                  <a:gd name="T14" fmla="*/ 91 w 91"/>
                  <a:gd name="T15" fmla="*/ 90 h 90"/>
                </a:gdLst>
                <a:ahLst/>
                <a:cxnLst>
                  <a:cxn ang="T8">
                    <a:pos x="T0" y="T1"/>
                  </a:cxn>
                  <a:cxn ang="T9">
                    <a:pos x="T2" y="T3"/>
                  </a:cxn>
                  <a:cxn ang="T10">
                    <a:pos x="T4" y="T5"/>
                  </a:cxn>
                  <a:cxn ang="T11">
                    <a:pos x="T6" y="T7"/>
                  </a:cxn>
                </a:cxnLst>
                <a:rect l="T12" t="T13" r="T14" b="T15"/>
                <a:pathLst>
                  <a:path w="91" h="90">
                    <a:moveTo>
                      <a:pt x="0" y="90"/>
                    </a:moveTo>
                    <a:lnTo>
                      <a:pt x="91" y="45"/>
                    </a:lnTo>
                    <a:lnTo>
                      <a:pt x="0" y="0"/>
                    </a:lnTo>
                    <a:lnTo>
                      <a:pt x="0" y="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grpSp>
          <p:nvGrpSpPr>
            <p:cNvPr id="33973" name="Group 219"/>
            <p:cNvGrpSpPr>
              <a:grpSpLocks/>
            </p:cNvGrpSpPr>
            <p:nvPr/>
          </p:nvGrpSpPr>
          <p:grpSpPr bwMode="auto">
            <a:xfrm>
              <a:off x="825" y="3606"/>
              <a:ext cx="1092" cy="90"/>
              <a:chOff x="825" y="3583"/>
              <a:chExt cx="1092" cy="90"/>
            </a:xfrm>
          </p:grpSpPr>
          <p:sp>
            <p:nvSpPr>
              <p:cNvPr id="33974" name="Line 220"/>
              <p:cNvSpPr>
                <a:spLocks noChangeShapeType="1"/>
              </p:cNvSpPr>
              <p:nvPr/>
            </p:nvSpPr>
            <p:spPr bwMode="auto">
              <a:xfrm flipH="1">
                <a:off x="913" y="3627"/>
                <a:ext cx="1004" cy="1"/>
              </a:xfrm>
              <a:prstGeom prst="line">
                <a:avLst/>
              </a:prstGeom>
              <a:noFill/>
              <a:ln w="20638">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33975" name="Freeform 221"/>
              <p:cNvSpPr>
                <a:spLocks/>
              </p:cNvSpPr>
              <p:nvPr/>
            </p:nvSpPr>
            <p:spPr bwMode="auto">
              <a:xfrm>
                <a:off x="825" y="3583"/>
                <a:ext cx="91" cy="90"/>
              </a:xfrm>
              <a:custGeom>
                <a:avLst/>
                <a:gdLst>
                  <a:gd name="T0" fmla="*/ 91 w 91"/>
                  <a:gd name="T1" fmla="*/ 0 h 90"/>
                  <a:gd name="T2" fmla="*/ 0 w 91"/>
                  <a:gd name="T3" fmla="*/ 44 h 90"/>
                  <a:gd name="T4" fmla="*/ 91 w 91"/>
                  <a:gd name="T5" fmla="*/ 90 h 90"/>
                  <a:gd name="T6" fmla="*/ 91 w 91"/>
                  <a:gd name="T7" fmla="*/ 0 h 90"/>
                  <a:gd name="T8" fmla="*/ 0 60000 65536"/>
                  <a:gd name="T9" fmla="*/ 0 60000 65536"/>
                  <a:gd name="T10" fmla="*/ 0 60000 65536"/>
                  <a:gd name="T11" fmla="*/ 0 60000 65536"/>
                  <a:gd name="T12" fmla="*/ 0 w 91"/>
                  <a:gd name="T13" fmla="*/ 0 h 90"/>
                  <a:gd name="T14" fmla="*/ 91 w 91"/>
                  <a:gd name="T15" fmla="*/ 90 h 90"/>
                </a:gdLst>
                <a:ahLst/>
                <a:cxnLst>
                  <a:cxn ang="T8">
                    <a:pos x="T0" y="T1"/>
                  </a:cxn>
                  <a:cxn ang="T9">
                    <a:pos x="T2" y="T3"/>
                  </a:cxn>
                  <a:cxn ang="T10">
                    <a:pos x="T4" y="T5"/>
                  </a:cxn>
                  <a:cxn ang="T11">
                    <a:pos x="T6" y="T7"/>
                  </a:cxn>
                </a:cxnLst>
                <a:rect l="T12" t="T13" r="T14" b="T15"/>
                <a:pathLst>
                  <a:path w="91" h="90">
                    <a:moveTo>
                      <a:pt x="91" y="0"/>
                    </a:moveTo>
                    <a:lnTo>
                      <a:pt x="0" y="44"/>
                    </a:lnTo>
                    <a:lnTo>
                      <a:pt x="91" y="90"/>
                    </a:lnTo>
                    <a:lnTo>
                      <a:pt x="9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altLang="ar-IQ" sz="4400" b="0" i="0" u="none" strike="noStrike" kern="1200" cap="none" spc="0" normalizeH="0" baseline="0" noProof="0">
                  <a:ln>
                    <a:noFill/>
                  </a:ln>
                  <a:solidFill>
                    <a:srgbClr val="646B86"/>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grpSp>
      </p:grpSp>
    </p:spTree>
    <p:extLst>
      <p:ext uri="{BB962C8B-B14F-4D97-AF65-F5344CB8AC3E}">
        <p14:creationId xmlns:p14="http://schemas.microsoft.com/office/powerpoint/2010/main" val="22521466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effects of radiation</a:t>
            </a:r>
            <a:endParaRPr lang="ar-IQ" dirty="0"/>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489219" y="1772816"/>
            <a:ext cx="8368607" cy="4104456"/>
          </a:xfrm>
          <a:prstGeom prst="rect">
            <a:avLst/>
          </a:prstGeom>
        </p:spPr>
      </p:pic>
    </p:spTree>
    <p:extLst>
      <p:ext uri="{BB962C8B-B14F-4D97-AF65-F5344CB8AC3E}">
        <p14:creationId xmlns:p14="http://schemas.microsoft.com/office/powerpoint/2010/main" val="678648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effects of radiation</a:t>
            </a:r>
            <a:endParaRPr lang="ar-IQ" dirty="0"/>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1714260"/>
            <a:ext cx="8446711" cy="4384788"/>
          </a:xfrm>
          <a:prstGeom prst="rect">
            <a:avLst/>
          </a:prstGeom>
        </p:spPr>
      </p:pic>
    </p:spTree>
    <p:extLst>
      <p:ext uri="{BB962C8B-B14F-4D97-AF65-F5344CB8AC3E}">
        <p14:creationId xmlns:p14="http://schemas.microsoft.com/office/powerpoint/2010/main" val="231673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effects of radiation</a:t>
            </a:r>
            <a:endParaRPr lang="ar-IQ" dirty="0"/>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339315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effects of radiation</a:t>
            </a:r>
            <a:endParaRPr lang="ar-IQ" dirty="0"/>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683568" y="1628800"/>
            <a:ext cx="7992888" cy="4470248"/>
          </a:xfrm>
          <a:prstGeom prst="rect">
            <a:avLst/>
          </a:prstGeom>
        </p:spPr>
      </p:pic>
    </p:spTree>
    <p:extLst>
      <p:ext uri="{BB962C8B-B14F-4D97-AF65-F5344CB8AC3E}">
        <p14:creationId xmlns:p14="http://schemas.microsoft.com/office/powerpoint/2010/main" val="62711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1716088"/>
            <a:ext cx="5181600" cy="3584575"/>
          </a:xfrm>
          <a:prstGeom prst="rect">
            <a:avLst/>
          </a:prstGeom>
          <a:solidFill>
            <a:schemeClr val="tx1"/>
          </a:solidFill>
          <a:ln w="28575">
            <a:solidFill>
              <a:srgbClr val="0070C0"/>
            </a:solidFill>
            <a:miter lim="800000"/>
            <a:headEnd/>
            <a:tailEnd/>
          </a:ln>
        </p:spPr>
      </p:pic>
      <p:sp>
        <p:nvSpPr>
          <p:cNvPr id="6" name="5 Rectángulo"/>
          <p:cNvSpPr/>
          <p:nvPr/>
        </p:nvSpPr>
        <p:spPr>
          <a:xfrm>
            <a:off x="1785938" y="5214938"/>
            <a:ext cx="6143625" cy="46196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8C8C8">
                  <a:lumMod val="20000"/>
                  <a:lumOff val="80000"/>
                </a:srgbClr>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
        <p:nvSpPr>
          <p:cNvPr id="4" name="TextBox 3"/>
          <p:cNvSpPr txBox="1"/>
          <p:nvPr/>
        </p:nvSpPr>
        <p:spPr>
          <a:xfrm>
            <a:off x="249238" y="188913"/>
            <a:ext cx="8715375" cy="6461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CCECFF"/>
                </a:solidFill>
                <a:effectLst/>
                <a:uLnTx/>
                <a:uFillTx/>
                <a:latin typeface="Arial"/>
                <a:ea typeface="+mn-ea"/>
                <a:cs typeface="+mn-cs"/>
              </a:rPr>
              <a:t>Relationship between RBE and LET</a:t>
            </a:r>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B7F265-4E5A-4A1C-B90F-37A4B6E658AB}" type="slidenum">
              <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4418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392113" y="115888"/>
            <a:ext cx="8643937" cy="8382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838200" marR="0" lvl="0" indent="-83820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CCECFF"/>
                </a:solidFill>
                <a:effectLst/>
                <a:uLnTx/>
                <a:uFillTx/>
                <a:latin typeface="Arial"/>
                <a:ea typeface="+mn-ea"/>
                <a:cs typeface="Calibri" pitchFamily="34" charset="0"/>
              </a:rPr>
              <a:t>Energy deposited in and near DNA</a:t>
            </a:r>
          </a:p>
        </p:txBody>
      </p:sp>
      <p:sp>
        <p:nvSpPr>
          <p:cNvPr id="87044" name="Rectangle 7"/>
          <p:cNvSpPr>
            <a:spLocks noChangeArrowheads="1"/>
          </p:cNvSpPr>
          <p:nvPr/>
        </p:nvSpPr>
        <p:spPr bwMode="auto">
          <a:xfrm>
            <a:off x="214313" y="1911350"/>
            <a:ext cx="4429125" cy="34163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CC"/>
                </a:solidFill>
                <a:effectLst/>
                <a:uLnTx/>
                <a:uFillTx/>
                <a:latin typeface="Arial"/>
                <a:ea typeface="+mn-ea"/>
                <a:cs typeface="Calibri" pitchFamily="34" charset="0"/>
              </a:rPr>
              <a:t>Ionizing radiation produces  discrete energy deposition events in time and space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CC"/>
                </a:solidFill>
                <a:effectLst/>
                <a:uLnTx/>
                <a:uFillTx/>
                <a:latin typeface="Arial"/>
                <a:ea typeface="+mn-ea"/>
                <a:cs typeface="Calibri" pitchFamily="34" charset="0"/>
              </a:rPr>
              <a:t>DNA is damaged directly and indirectly by generation of reactive species mainly produced by radiolysis of  water</a:t>
            </a:r>
            <a:endParaRPr kumimoji="0" lang="en-US" sz="2400" b="0" i="0" u="none" strike="noStrike" kern="1200" cap="none" spc="0" normalizeH="0" baseline="0" noProof="0" dirty="0">
              <a:ln>
                <a:noFill/>
              </a:ln>
              <a:solidFill>
                <a:srgbClr val="FFFFCC"/>
              </a:solidFill>
              <a:effectLst/>
              <a:uLnTx/>
              <a:uFillTx/>
              <a:latin typeface="Calibri" pitchFamily="34" charset="0"/>
              <a:ea typeface="+mn-ea"/>
              <a:cs typeface="Calibri" pitchFamily="34" charset="0"/>
            </a:endParaRPr>
          </a:p>
        </p:txBody>
      </p:sp>
      <p:pic>
        <p:nvPicPr>
          <p:cNvPr id="610306" name="Picture 2"/>
          <p:cNvPicPr>
            <a:picLocks noChangeAspect="1" noChangeArrowheads="1"/>
          </p:cNvPicPr>
          <p:nvPr/>
        </p:nvPicPr>
        <p:blipFill>
          <a:blip r:embed="rId3"/>
          <a:srcRect/>
          <a:stretch>
            <a:fillRect/>
          </a:stretch>
        </p:blipFill>
        <p:spPr bwMode="auto">
          <a:xfrm>
            <a:off x="4572000" y="1357313"/>
            <a:ext cx="4500563" cy="4572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A5292E-CE35-4723-B2C3-C4FE41B1BC71}" type="slidenum">
              <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8771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288925" y="1023938"/>
            <a:ext cx="86756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200" b="0" i="0" u="none" strike="noStrike" kern="1200" cap="none" spc="0" normalizeH="0" baseline="0" noProof="0" dirty="0" smtClean="0">
                <a:ln>
                  <a:noFill/>
                </a:ln>
                <a:solidFill>
                  <a:srgbClr val="FFFFCC"/>
                </a:solidFill>
                <a:effectLst/>
                <a:uLnTx/>
                <a:uFillTx/>
                <a:latin typeface="Arial"/>
                <a:ea typeface="+mn-ea"/>
                <a:cs typeface="+mn-cs"/>
              </a:rPr>
              <a:t> </a:t>
            </a:r>
            <a:r>
              <a:rPr kumimoji="0" lang="en-GB" sz="2200" b="0" i="0" u="none" strike="noStrike" kern="1200" cap="none" spc="0" normalizeH="0" baseline="0" noProof="0" dirty="0" smtClean="0">
                <a:ln>
                  <a:noFill/>
                </a:ln>
                <a:solidFill>
                  <a:srgbClr val="FFC000"/>
                </a:solidFill>
                <a:effectLst/>
                <a:uLnTx/>
                <a:uFillTx/>
                <a:latin typeface="Arial"/>
                <a:ea typeface="+mn-ea"/>
                <a:cs typeface="+mn-cs"/>
              </a:rPr>
              <a:t>Direct action </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of radiation is dominant process for </a:t>
            </a:r>
            <a:r>
              <a:rPr kumimoji="0" lang="en-GB" sz="2200" b="0" i="0" u="none" strike="noStrike" kern="1200" cap="none" spc="0" normalizeH="0" baseline="0" noProof="0" dirty="0" smtClean="0">
                <a:ln>
                  <a:noFill/>
                </a:ln>
                <a:solidFill>
                  <a:srgbClr val="FFC000"/>
                </a:solidFill>
                <a:effectLst/>
                <a:uLnTx/>
                <a:uFillTx/>
                <a:latin typeface="Arial"/>
                <a:ea typeface="+mn-ea"/>
                <a:cs typeface="+mn-cs"/>
              </a:rPr>
              <a:t>high–LET</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a:t>
            </a:r>
            <a:r>
              <a:rPr kumimoji="0" lang="en-GB" sz="2200" b="0" i="0" u="none" strike="noStrike" kern="1200" cap="none" spc="0" normalizeH="0" baseline="0" noProof="0" dirty="0" smtClean="0">
                <a:ln>
                  <a:noFill/>
                </a:ln>
                <a:solidFill>
                  <a:srgbClr val="EAEAEA"/>
                </a:solidFill>
                <a:effectLst/>
                <a:uLnTx/>
                <a:uFillTx/>
                <a:latin typeface="Arial"/>
                <a:ea typeface="+mn-ea"/>
                <a:cs typeface="+mn-cs"/>
              </a:rPr>
              <a:t> </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such as neutrons or </a:t>
            </a:r>
            <a:r>
              <a:rPr kumimoji="0" lang="el-GR" sz="2200" b="0" i="0" u="none" strike="noStrike" kern="1200" cap="none" spc="0" normalizeH="0" baseline="0" noProof="0" dirty="0" smtClean="0">
                <a:ln>
                  <a:noFill/>
                </a:ln>
                <a:solidFill>
                  <a:srgbClr val="FFFFCC"/>
                </a:solidFill>
                <a:effectLst/>
                <a:uLnTx/>
                <a:uFillTx/>
                <a:latin typeface="Arial"/>
                <a:ea typeface="+mn-ea"/>
                <a:cs typeface="+mn-cs"/>
              </a:rPr>
              <a:t>α</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-particles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200" b="0" i="0" u="none" strike="noStrike" kern="1200" cap="none" spc="0" normalizeH="0" baseline="0" noProof="0" dirty="0" smtClean="0">
              <a:ln>
                <a:noFill/>
              </a:ln>
              <a:solidFill>
                <a:srgbClr val="EAEAEA"/>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200" b="0" i="0" u="none" strike="noStrike" kern="1200" cap="none" spc="0" normalizeH="0" baseline="0" noProof="0" dirty="0" smtClean="0">
                <a:ln>
                  <a:noFill/>
                </a:ln>
                <a:solidFill>
                  <a:srgbClr val="FFFFCC"/>
                </a:solidFill>
                <a:effectLst/>
                <a:uLnTx/>
                <a:uFillTx/>
                <a:latin typeface="Arial"/>
                <a:ea typeface="+mn-ea"/>
                <a:cs typeface="+mn-cs"/>
              </a:rPr>
              <a:t> For </a:t>
            </a:r>
            <a:r>
              <a:rPr kumimoji="0" lang="en-GB" sz="2200" b="0" i="0" u="none" strike="noStrike" kern="1200" cap="none" spc="0" normalizeH="0" baseline="0" noProof="0" dirty="0" smtClean="0">
                <a:ln>
                  <a:noFill/>
                </a:ln>
                <a:solidFill>
                  <a:srgbClr val="FFC000"/>
                </a:solidFill>
                <a:effectLst/>
                <a:uLnTx/>
                <a:uFillTx/>
                <a:latin typeface="Arial"/>
                <a:ea typeface="+mn-ea"/>
                <a:cs typeface="+mn-cs"/>
              </a:rPr>
              <a:t>low-LET</a:t>
            </a:r>
            <a:r>
              <a:rPr kumimoji="0" lang="en-GB" sz="2200" b="0" i="0" u="none" strike="noStrike" kern="1200" cap="none" spc="0" normalizeH="0" baseline="0" noProof="0" dirty="0" smtClean="0">
                <a:ln>
                  <a:noFill/>
                </a:ln>
                <a:solidFill>
                  <a:srgbClr val="EAEAEA"/>
                </a:solidFill>
                <a:effectLst/>
                <a:uLnTx/>
                <a:uFillTx/>
                <a:latin typeface="Arial"/>
                <a:ea typeface="+mn-ea"/>
                <a:cs typeface="+mn-cs"/>
              </a:rPr>
              <a:t> </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radiation, direct action represents about 20%, and</a:t>
            </a:r>
            <a:r>
              <a:rPr kumimoji="0" lang="en-GB" sz="2200" b="0" i="0" u="none" strike="noStrike" kern="1200" cap="none" spc="0" normalizeH="0" baseline="0" noProof="0" dirty="0" smtClean="0">
                <a:ln>
                  <a:noFill/>
                </a:ln>
                <a:solidFill>
                  <a:srgbClr val="EAEAEA"/>
                </a:solidFill>
                <a:effectLst/>
                <a:uLnTx/>
                <a:uFillTx/>
                <a:latin typeface="Arial"/>
                <a:ea typeface="+mn-ea"/>
                <a:cs typeface="+mn-cs"/>
              </a:rPr>
              <a:t> </a:t>
            </a:r>
            <a:r>
              <a:rPr kumimoji="0" lang="en-GB" sz="2200" b="0" i="0" u="none" strike="noStrike" kern="1200" cap="none" spc="0" normalizeH="0" baseline="0" noProof="0" dirty="0" smtClean="0">
                <a:ln>
                  <a:noFill/>
                </a:ln>
                <a:solidFill>
                  <a:srgbClr val="FFC000"/>
                </a:solidFill>
                <a:effectLst/>
                <a:uLnTx/>
                <a:uFillTx/>
                <a:latin typeface="Arial"/>
                <a:ea typeface="+mn-ea"/>
                <a:cs typeface="+mn-cs"/>
              </a:rPr>
              <a:t>indirect </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action is about 80%. Radiolysis of water produces free radicals (atoms or molecules with unpaired electrons that are highly reactive). Free radicals are usually denoted by a dot (</a:t>
            </a:r>
            <a:r>
              <a:rPr kumimoji="0" lang="en-GB" sz="2200" b="0" i="0" u="none" strike="noStrike" kern="1200" cap="none" spc="0" normalizeH="0" baseline="30000" noProof="0" dirty="0" smtClean="0">
                <a:ln>
                  <a:noFill/>
                </a:ln>
                <a:solidFill>
                  <a:srgbClr val="FFFFCC"/>
                </a:solidFill>
                <a:effectLst/>
                <a:uLnTx/>
                <a:uFillTx/>
                <a:latin typeface="Arial"/>
                <a:ea typeface="+mn-ea"/>
                <a:cs typeface="+mn-cs"/>
              </a:rPr>
              <a:t>•</a:t>
            </a:r>
            <a:r>
              <a:rPr kumimoji="0" lang="en-GB" sz="2200" b="0" i="0" u="none" strike="noStrike" kern="1200" cap="none" spc="0" normalizeH="0" baseline="0" noProof="0" dirty="0" smtClean="0">
                <a:ln>
                  <a:noFill/>
                </a:ln>
                <a:solidFill>
                  <a:srgbClr val="FFFFCC"/>
                </a:solidFill>
                <a:effectLst/>
                <a:uLnTx/>
                <a:uFillTx/>
                <a:latin typeface="Arial"/>
                <a:ea typeface="+mn-ea"/>
                <a:cs typeface="+mn-cs"/>
              </a:rPr>
              <a:t>)</a:t>
            </a:r>
          </a:p>
        </p:txBody>
      </p:sp>
      <p:sp>
        <p:nvSpPr>
          <p:cNvPr id="3" name="5 CuadroTexto"/>
          <p:cNvSpPr txBox="1"/>
          <p:nvPr/>
        </p:nvSpPr>
        <p:spPr>
          <a:xfrm>
            <a:off x="395288" y="3789363"/>
            <a:ext cx="8569325" cy="10160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000" b="0" i="0" u="none" strike="noStrike" kern="1200" cap="none" spc="0" normalizeH="0" baseline="0" noProof="0" dirty="0">
                <a:ln>
                  <a:noFill/>
                </a:ln>
                <a:solidFill>
                  <a:srgbClr val="FFFFCC"/>
                </a:solidFill>
                <a:effectLst/>
                <a:uLnTx/>
                <a:uFillTx/>
                <a:latin typeface="Arial"/>
                <a:ea typeface="+mn-ea"/>
                <a:cs typeface="+mn-cs"/>
              </a:rPr>
              <a:t> Radiolysis of water generates water radical and electron (1). Electron may still have enough energy to cause further ionizations in  neighbourhood. Ionizing radiation can also cause excitation events (2) </a:t>
            </a:r>
          </a:p>
        </p:txBody>
      </p:sp>
      <p:grpSp>
        <p:nvGrpSpPr>
          <p:cNvPr id="24580" name="12 Grupo"/>
          <p:cNvGrpSpPr>
            <a:grpSpLocks/>
          </p:cNvGrpSpPr>
          <p:nvPr/>
        </p:nvGrpSpPr>
        <p:grpSpPr bwMode="auto">
          <a:xfrm>
            <a:off x="2716213" y="5084763"/>
            <a:ext cx="3600450" cy="460375"/>
            <a:chOff x="2627784" y="4509120"/>
            <a:chExt cx="3600400" cy="461665"/>
          </a:xfrm>
        </p:grpSpPr>
        <p:sp>
          <p:nvSpPr>
            <p:cNvPr id="5" name="2 CuadroTexto"/>
            <p:cNvSpPr txBox="1">
              <a:spLocks noChangeArrowheads="1"/>
            </p:cNvSpPr>
            <p:nvPr/>
          </p:nvSpPr>
          <p:spPr bwMode="auto">
            <a:xfrm>
              <a:off x="2627784" y="4509120"/>
              <a:ext cx="792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CC"/>
                  </a:solidFill>
                  <a:effectLst/>
                  <a:uLnTx/>
                  <a:uFillTx/>
                  <a:latin typeface="Arial"/>
                  <a:ea typeface="+mn-ea"/>
                  <a:cs typeface="+mn-cs"/>
                </a:rPr>
                <a:t>H</a:t>
              </a:r>
              <a:r>
                <a:rPr kumimoji="0" lang="es-ES" sz="2400" b="0" i="0" u="none" strike="noStrike" kern="1200" cap="none" spc="0" normalizeH="0" baseline="-25000" noProof="0" dirty="0" smtClean="0">
                  <a:ln>
                    <a:noFill/>
                  </a:ln>
                  <a:solidFill>
                    <a:srgbClr val="FFFFCC"/>
                  </a:solidFill>
                  <a:effectLst/>
                  <a:uLnTx/>
                  <a:uFillTx/>
                  <a:latin typeface="Arial"/>
                  <a:ea typeface="+mn-ea"/>
                  <a:cs typeface="+mn-cs"/>
                </a:rPr>
                <a:t>2</a:t>
              </a:r>
              <a:r>
                <a:rPr kumimoji="0" lang="es-ES" sz="2400" b="0" i="0" u="none" strike="noStrike" kern="1200" cap="none" spc="0" normalizeH="0" baseline="0" noProof="0" dirty="0" smtClean="0">
                  <a:ln>
                    <a:noFill/>
                  </a:ln>
                  <a:solidFill>
                    <a:srgbClr val="FFFFCC"/>
                  </a:solidFill>
                  <a:effectLst/>
                  <a:uLnTx/>
                  <a:uFillTx/>
                  <a:latin typeface="Arial"/>
                  <a:ea typeface="+mn-ea"/>
                  <a:cs typeface="+mn-cs"/>
                </a:rPr>
                <a:t>O</a:t>
              </a:r>
              <a:endParaRPr kumimoji="0" lang="ca-ES" sz="2400" b="0" i="0" u="none" strike="noStrike" kern="1200" cap="none" spc="0" normalizeH="0" baseline="0" noProof="0" dirty="0" smtClean="0">
                <a:ln>
                  <a:noFill/>
                </a:ln>
                <a:solidFill>
                  <a:srgbClr val="FFFFCC"/>
                </a:solidFill>
                <a:effectLst/>
                <a:uLnTx/>
                <a:uFillTx/>
                <a:latin typeface="Arial"/>
                <a:ea typeface="+mn-ea"/>
                <a:cs typeface="+mn-cs"/>
              </a:endParaRPr>
            </a:p>
          </p:txBody>
        </p:sp>
        <p:cxnSp>
          <p:nvCxnSpPr>
            <p:cNvPr id="24588" name="4 Conector recto de flecha"/>
            <p:cNvCxnSpPr>
              <a:cxnSpLocks noChangeShapeType="1"/>
            </p:cNvCxnSpPr>
            <p:nvPr/>
          </p:nvCxnSpPr>
          <p:spPr bwMode="auto">
            <a:xfrm>
              <a:off x="3347864" y="4725144"/>
              <a:ext cx="648072" cy="158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7" name="6 CuadroTexto"/>
            <p:cNvSpPr txBox="1">
              <a:spLocks noChangeArrowheads="1"/>
            </p:cNvSpPr>
            <p:nvPr/>
          </p:nvSpPr>
          <p:spPr bwMode="auto">
            <a:xfrm>
              <a:off x="3996190" y="4509120"/>
              <a:ext cx="1584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smtClean="0">
                  <a:ln>
                    <a:noFill/>
                  </a:ln>
                  <a:solidFill>
                    <a:srgbClr val="FFFFCC"/>
                  </a:solidFill>
                  <a:effectLst/>
                  <a:uLnTx/>
                  <a:uFillTx/>
                  <a:latin typeface="Arial"/>
                  <a:ea typeface="+mn-ea"/>
                  <a:cs typeface="+mn-cs"/>
                </a:rPr>
                <a:t>H</a:t>
              </a:r>
              <a:r>
                <a:rPr kumimoji="0" lang="es-ES" sz="2400" b="0" i="0" u="none" strike="noStrike" kern="1200" cap="none" spc="0" normalizeH="0" baseline="-25000" noProof="0" smtClean="0">
                  <a:ln>
                    <a:noFill/>
                  </a:ln>
                  <a:solidFill>
                    <a:srgbClr val="FFFFCC"/>
                  </a:solidFill>
                  <a:effectLst/>
                  <a:uLnTx/>
                  <a:uFillTx/>
                  <a:latin typeface="Arial"/>
                  <a:ea typeface="+mn-ea"/>
                  <a:cs typeface="+mn-cs"/>
                </a:rPr>
                <a:t>2</a:t>
              </a:r>
              <a:r>
                <a:rPr kumimoji="0" lang="es-ES" sz="2400" b="0" i="0" u="none" strike="noStrike" kern="1200" cap="none" spc="0" normalizeH="0" baseline="0" noProof="0" smtClean="0">
                  <a:ln>
                    <a:noFill/>
                  </a:ln>
                  <a:solidFill>
                    <a:srgbClr val="FFFFCC"/>
                  </a:solidFill>
                  <a:effectLst/>
                  <a:uLnTx/>
                  <a:uFillTx/>
                  <a:latin typeface="Arial"/>
                  <a:ea typeface="+mn-ea"/>
                  <a:cs typeface="+mn-cs"/>
                </a:rPr>
                <a:t>O</a:t>
              </a:r>
              <a:r>
                <a:rPr kumimoji="0" lang="en-GB" sz="2400" b="0" i="0" u="none" strike="noStrike" kern="1200" cap="none" spc="0" normalizeH="0" baseline="30000" noProof="0" smtClean="0">
                  <a:ln>
                    <a:noFill/>
                  </a:ln>
                  <a:solidFill>
                    <a:srgbClr val="FFFFCC"/>
                  </a:solidFill>
                  <a:effectLst/>
                  <a:uLnTx/>
                  <a:uFillTx/>
                  <a:latin typeface="Arial"/>
                  <a:ea typeface="+mn-ea"/>
                  <a:cs typeface="+mn-cs"/>
                </a:rPr>
                <a:t>•+</a:t>
              </a:r>
              <a:r>
                <a:rPr kumimoji="0" lang="en-GB" sz="2400" b="0" i="0" u="none" strike="noStrike" kern="1200" cap="none" spc="0" normalizeH="0" baseline="0" noProof="0" smtClean="0">
                  <a:ln>
                    <a:noFill/>
                  </a:ln>
                  <a:solidFill>
                    <a:srgbClr val="FFFFCC"/>
                  </a:solidFill>
                  <a:effectLst/>
                  <a:uLnTx/>
                  <a:uFillTx/>
                  <a:latin typeface="Arial"/>
                  <a:ea typeface="+mn-ea"/>
                  <a:cs typeface="+mn-cs"/>
                </a:rPr>
                <a:t> + e</a:t>
              </a:r>
              <a:r>
                <a:rPr kumimoji="0" lang="en-GB" sz="2400" b="0" i="0" u="none" strike="noStrike" kern="1200" cap="none" spc="0" normalizeH="0" baseline="30000" noProof="0" smtClean="0">
                  <a:ln>
                    <a:noFill/>
                  </a:ln>
                  <a:solidFill>
                    <a:srgbClr val="FFFFCC"/>
                  </a:solidFill>
                  <a:effectLst/>
                  <a:uLnTx/>
                  <a:uFillTx/>
                  <a:latin typeface="Arial"/>
                  <a:ea typeface="+mn-ea"/>
                  <a:cs typeface="+mn-cs"/>
                </a:rPr>
                <a:t>-</a:t>
              </a:r>
              <a:endParaRPr kumimoji="0" lang="ca-ES" sz="2400" b="0" i="0" u="none" strike="noStrike" kern="1200" cap="none" spc="0" normalizeH="0" baseline="30000" noProof="0" smtClean="0">
                <a:ln>
                  <a:noFill/>
                </a:ln>
                <a:solidFill>
                  <a:srgbClr val="FFFFCC"/>
                </a:solidFill>
                <a:effectLst/>
                <a:uLnTx/>
                <a:uFillTx/>
                <a:latin typeface="Arial"/>
                <a:ea typeface="+mn-ea"/>
                <a:cs typeface="+mn-cs"/>
              </a:endParaRPr>
            </a:p>
          </p:txBody>
        </p:sp>
        <p:sp>
          <p:nvSpPr>
            <p:cNvPr id="8" name="7 CuadroTexto"/>
            <p:cNvSpPr txBox="1">
              <a:spLocks noChangeArrowheads="1"/>
            </p:cNvSpPr>
            <p:nvPr/>
          </p:nvSpPr>
          <p:spPr bwMode="auto">
            <a:xfrm>
              <a:off x="5580493" y="4509120"/>
              <a:ext cx="647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smtClean="0">
                  <a:ln>
                    <a:noFill/>
                  </a:ln>
                  <a:solidFill>
                    <a:srgbClr val="FFFFCC"/>
                  </a:solidFill>
                  <a:effectLst/>
                  <a:uLnTx/>
                  <a:uFillTx/>
                  <a:latin typeface="Arial"/>
                  <a:ea typeface="+mn-ea"/>
                  <a:cs typeface="+mn-cs"/>
                </a:rPr>
                <a:t>(1)</a:t>
              </a:r>
              <a:endParaRPr kumimoji="0" lang="ca-ES" sz="2400" b="0" i="0" u="none" strike="noStrike" kern="1200" cap="none" spc="0" normalizeH="0" baseline="0" noProof="0" smtClean="0">
                <a:ln>
                  <a:noFill/>
                </a:ln>
                <a:solidFill>
                  <a:srgbClr val="FFFFCC"/>
                </a:solidFill>
                <a:effectLst/>
                <a:uLnTx/>
                <a:uFillTx/>
                <a:latin typeface="Arial"/>
                <a:ea typeface="+mn-ea"/>
                <a:cs typeface="+mn-cs"/>
              </a:endParaRPr>
            </a:p>
          </p:txBody>
        </p:sp>
      </p:grpSp>
      <p:grpSp>
        <p:nvGrpSpPr>
          <p:cNvPr id="24581" name="13 Grupo"/>
          <p:cNvGrpSpPr>
            <a:grpSpLocks/>
          </p:cNvGrpSpPr>
          <p:nvPr/>
        </p:nvGrpSpPr>
        <p:grpSpPr bwMode="auto">
          <a:xfrm>
            <a:off x="2771775" y="5694363"/>
            <a:ext cx="3600450" cy="461962"/>
            <a:chOff x="2627784" y="5127575"/>
            <a:chExt cx="3600400" cy="461665"/>
          </a:xfrm>
        </p:grpSpPr>
        <p:sp>
          <p:nvSpPr>
            <p:cNvPr id="10" name="8 CuadroTexto"/>
            <p:cNvSpPr txBox="1">
              <a:spLocks noChangeArrowheads="1"/>
            </p:cNvSpPr>
            <p:nvPr/>
          </p:nvSpPr>
          <p:spPr bwMode="auto">
            <a:xfrm>
              <a:off x="2627784" y="5127575"/>
              <a:ext cx="792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smtClean="0">
                  <a:ln>
                    <a:noFill/>
                  </a:ln>
                  <a:solidFill>
                    <a:srgbClr val="FFFFCC"/>
                  </a:solidFill>
                  <a:effectLst/>
                  <a:uLnTx/>
                  <a:uFillTx/>
                  <a:latin typeface="Arial"/>
                  <a:ea typeface="+mn-ea"/>
                  <a:cs typeface="+mn-cs"/>
                </a:rPr>
                <a:t>H</a:t>
              </a:r>
              <a:r>
                <a:rPr kumimoji="0" lang="es-ES" sz="2400" b="0" i="0" u="none" strike="noStrike" kern="1200" cap="none" spc="0" normalizeH="0" baseline="-25000" noProof="0" smtClean="0">
                  <a:ln>
                    <a:noFill/>
                  </a:ln>
                  <a:solidFill>
                    <a:srgbClr val="FFFFCC"/>
                  </a:solidFill>
                  <a:effectLst/>
                  <a:uLnTx/>
                  <a:uFillTx/>
                  <a:latin typeface="Arial"/>
                  <a:ea typeface="+mn-ea"/>
                  <a:cs typeface="+mn-cs"/>
                </a:rPr>
                <a:t>2</a:t>
              </a:r>
              <a:r>
                <a:rPr kumimoji="0" lang="es-ES" sz="2400" b="0" i="0" u="none" strike="noStrike" kern="1200" cap="none" spc="0" normalizeH="0" baseline="0" noProof="0" smtClean="0">
                  <a:ln>
                    <a:noFill/>
                  </a:ln>
                  <a:solidFill>
                    <a:srgbClr val="FFFFCC"/>
                  </a:solidFill>
                  <a:effectLst/>
                  <a:uLnTx/>
                  <a:uFillTx/>
                  <a:latin typeface="Arial"/>
                  <a:ea typeface="+mn-ea"/>
                  <a:cs typeface="+mn-cs"/>
                </a:rPr>
                <a:t>O</a:t>
              </a:r>
              <a:endParaRPr kumimoji="0" lang="ca-ES" sz="2400" b="0" i="0" u="none" strike="noStrike" kern="1200" cap="none" spc="0" normalizeH="0" baseline="0" noProof="0" smtClean="0">
                <a:ln>
                  <a:noFill/>
                </a:ln>
                <a:solidFill>
                  <a:srgbClr val="FFFFCC"/>
                </a:solidFill>
                <a:effectLst/>
                <a:uLnTx/>
                <a:uFillTx/>
                <a:latin typeface="Arial"/>
                <a:ea typeface="+mn-ea"/>
                <a:cs typeface="+mn-cs"/>
              </a:endParaRPr>
            </a:p>
          </p:txBody>
        </p:sp>
        <p:cxnSp>
          <p:nvCxnSpPr>
            <p:cNvPr id="24584" name="9 Conector recto de flecha"/>
            <p:cNvCxnSpPr>
              <a:cxnSpLocks noChangeShapeType="1"/>
            </p:cNvCxnSpPr>
            <p:nvPr/>
          </p:nvCxnSpPr>
          <p:spPr bwMode="auto">
            <a:xfrm>
              <a:off x="3347864" y="5343599"/>
              <a:ext cx="648072" cy="158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2" name="10 CuadroTexto"/>
            <p:cNvSpPr txBox="1">
              <a:spLocks noChangeArrowheads="1"/>
            </p:cNvSpPr>
            <p:nvPr/>
          </p:nvSpPr>
          <p:spPr bwMode="auto">
            <a:xfrm>
              <a:off x="3996190" y="5127575"/>
              <a:ext cx="1584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CC"/>
                  </a:solidFill>
                  <a:effectLst/>
                  <a:uLnTx/>
                  <a:uFillTx/>
                  <a:latin typeface="Arial"/>
                  <a:ea typeface="+mn-ea"/>
                  <a:cs typeface="+mn-cs"/>
                </a:rPr>
                <a:t>H</a:t>
              </a:r>
              <a:r>
                <a:rPr kumimoji="0" lang="es-ES" sz="2400" b="0" i="0" u="none" strike="noStrike" kern="1200" cap="none" spc="0" normalizeH="0" baseline="-25000" noProof="0" dirty="0" smtClean="0">
                  <a:ln>
                    <a:noFill/>
                  </a:ln>
                  <a:solidFill>
                    <a:srgbClr val="FFFFCC"/>
                  </a:solidFill>
                  <a:effectLst/>
                  <a:uLnTx/>
                  <a:uFillTx/>
                  <a:latin typeface="Arial"/>
                  <a:ea typeface="+mn-ea"/>
                  <a:cs typeface="+mn-cs"/>
                </a:rPr>
                <a:t>2</a:t>
              </a:r>
              <a:r>
                <a:rPr kumimoji="0" lang="es-ES" sz="2400" b="0" i="0" u="none" strike="noStrike" kern="1200" cap="none" spc="0" normalizeH="0" baseline="0" noProof="0" dirty="0" smtClean="0">
                  <a:ln>
                    <a:noFill/>
                  </a:ln>
                  <a:solidFill>
                    <a:srgbClr val="FFFFCC"/>
                  </a:solidFill>
                  <a:effectLst/>
                  <a:uLnTx/>
                  <a:uFillTx/>
                  <a:latin typeface="Arial"/>
                  <a:ea typeface="+mn-ea"/>
                  <a:cs typeface="+mn-cs"/>
                </a:rPr>
                <a:t>O</a:t>
              </a:r>
              <a:r>
                <a:rPr kumimoji="0" lang="en-GB" sz="2400" b="0" i="0" u="none" strike="noStrike" kern="1200" cap="none" spc="0" normalizeH="0" baseline="30000" noProof="0" dirty="0" smtClean="0">
                  <a:ln>
                    <a:noFill/>
                  </a:ln>
                  <a:solidFill>
                    <a:srgbClr val="FFFFCC"/>
                  </a:solidFill>
                  <a:effectLst/>
                  <a:uLnTx/>
                  <a:uFillTx/>
                  <a:latin typeface="Arial"/>
                  <a:ea typeface="+mn-ea"/>
                  <a:cs typeface="+mn-cs"/>
                </a:rPr>
                <a:t>*</a:t>
              </a:r>
              <a:endParaRPr kumimoji="0" lang="ca-ES" sz="2400" b="0" i="0" u="none" strike="noStrike" kern="1200" cap="none" spc="0" normalizeH="0" baseline="30000" noProof="0" dirty="0" smtClean="0">
                <a:ln>
                  <a:noFill/>
                </a:ln>
                <a:solidFill>
                  <a:srgbClr val="FFFFCC"/>
                </a:solidFill>
                <a:effectLst/>
                <a:uLnTx/>
                <a:uFillTx/>
                <a:latin typeface="Arial"/>
                <a:ea typeface="+mn-ea"/>
                <a:cs typeface="+mn-cs"/>
              </a:endParaRPr>
            </a:p>
          </p:txBody>
        </p:sp>
        <p:sp>
          <p:nvSpPr>
            <p:cNvPr id="13" name="11 CuadroTexto"/>
            <p:cNvSpPr txBox="1">
              <a:spLocks noChangeArrowheads="1"/>
            </p:cNvSpPr>
            <p:nvPr/>
          </p:nvSpPr>
          <p:spPr bwMode="auto">
            <a:xfrm>
              <a:off x="5580493" y="5127575"/>
              <a:ext cx="647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smtClean="0">
                  <a:ln>
                    <a:noFill/>
                  </a:ln>
                  <a:solidFill>
                    <a:srgbClr val="FFFFCC"/>
                  </a:solidFill>
                  <a:effectLst/>
                  <a:uLnTx/>
                  <a:uFillTx/>
                  <a:latin typeface="Arial"/>
                  <a:ea typeface="+mn-ea"/>
                  <a:cs typeface="+mn-cs"/>
                </a:rPr>
                <a:t>(2)</a:t>
              </a:r>
              <a:endParaRPr kumimoji="0" lang="ca-ES" sz="2400" b="0" i="0" u="none" strike="noStrike" kern="1200" cap="none" spc="0" normalizeH="0" baseline="0" noProof="0" smtClean="0">
                <a:ln>
                  <a:noFill/>
                </a:ln>
                <a:solidFill>
                  <a:srgbClr val="FFFFCC"/>
                </a:solidFill>
                <a:effectLst/>
                <a:uLnTx/>
                <a:uFillTx/>
                <a:latin typeface="Arial"/>
                <a:ea typeface="+mn-ea"/>
                <a:cs typeface="+mn-cs"/>
              </a:endParaRPr>
            </a:p>
          </p:txBody>
        </p:sp>
      </p:gr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57C71E-81CB-434B-A7D7-C565EC2CFC3C}" type="slidenum">
              <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58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p:nvPr/>
        </p:nvSpPr>
        <p:spPr>
          <a:xfrm>
            <a:off x="323850" y="693738"/>
            <a:ext cx="8785225" cy="10064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en-GB" sz="2000" b="0" i="0" u="none" strike="noStrike" kern="1200" cap="none" spc="0" normalizeH="0" baseline="0" noProof="0" dirty="0">
                <a:ln>
                  <a:noFill/>
                </a:ln>
                <a:solidFill>
                  <a:srgbClr val="FFFFCC"/>
                </a:solidFill>
                <a:effectLst/>
                <a:uLnTx/>
                <a:uFillTx/>
                <a:latin typeface="Arial"/>
                <a:ea typeface="+mn-ea"/>
                <a:cs typeface="+mn-cs"/>
              </a:rPr>
              <a:t> Water radical </a:t>
            </a:r>
            <a:r>
              <a:rPr kumimoji="0" lang="en-GB" sz="2000" b="0" i="0" u="none" strike="noStrike" kern="1200" cap="none" spc="0" normalizeH="0" baseline="0" noProof="0" dirty="0" err="1">
                <a:ln>
                  <a:noFill/>
                </a:ln>
                <a:solidFill>
                  <a:srgbClr val="FFFFCC"/>
                </a:solidFill>
                <a:effectLst/>
                <a:uLnTx/>
                <a:uFillTx/>
                <a:latin typeface="Arial"/>
                <a:ea typeface="+mn-ea"/>
                <a:cs typeface="+mn-cs"/>
              </a:rPr>
              <a:t>cation</a:t>
            </a:r>
            <a:r>
              <a:rPr kumimoji="0" lang="en-GB" sz="2000" b="0" i="0" u="none" strike="noStrike" kern="1200" cap="none" spc="0" normalizeH="0" baseline="0" noProof="0" dirty="0">
                <a:ln>
                  <a:noFill/>
                </a:ln>
                <a:solidFill>
                  <a:srgbClr val="FFFFCC"/>
                </a:solidFill>
                <a:effectLst/>
                <a:uLnTx/>
                <a:uFillTx/>
                <a:latin typeface="Arial"/>
                <a:ea typeface="+mn-ea"/>
                <a:cs typeface="+mn-cs"/>
              </a:rPr>
              <a:t> is very strong acid that loses proton to neighbouring water molecule and forms OH radical which is oxidizing agent (3, 4), that is probably the most damaging radical</a:t>
            </a:r>
          </a:p>
        </p:txBody>
      </p:sp>
      <p:grpSp>
        <p:nvGrpSpPr>
          <p:cNvPr id="25603" name="23 Grupo"/>
          <p:cNvGrpSpPr>
            <a:grpSpLocks/>
          </p:cNvGrpSpPr>
          <p:nvPr/>
        </p:nvGrpSpPr>
        <p:grpSpPr bwMode="auto">
          <a:xfrm>
            <a:off x="1763713" y="1881188"/>
            <a:ext cx="4679950" cy="400050"/>
            <a:chOff x="1763688" y="1844824"/>
            <a:chExt cx="4680520" cy="399852"/>
          </a:xfrm>
        </p:grpSpPr>
        <p:sp>
          <p:nvSpPr>
            <p:cNvPr id="4" name="1 CuadroTexto"/>
            <p:cNvSpPr txBox="1">
              <a:spLocks noChangeArrowheads="1"/>
            </p:cNvSpPr>
            <p:nvPr/>
          </p:nvSpPr>
          <p:spPr bwMode="auto">
            <a:xfrm>
              <a:off x="1763688" y="1844824"/>
              <a:ext cx="936739"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srgbClr val="FFFFCC"/>
                  </a:solidFill>
                  <a:effectLst/>
                  <a:uLnTx/>
                  <a:uFillTx/>
                  <a:latin typeface="Arial"/>
                  <a:ea typeface="+mn-ea"/>
                  <a:cs typeface="+mn-cs"/>
                </a:rPr>
                <a:t>H</a:t>
              </a:r>
              <a:r>
                <a:rPr kumimoji="0" lang="es-ES" sz="2000" b="0" i="0" u="none" strike="noStrike" kern="1200" cap="none" spc="0" normalizeH="0" baseline="-25000" noProof="0" dirty="0" smtClean="0">
                  <a:ln>
                    <a:noFill/>
                  </a:ln>
                  <a:solidFill>
                    <a:srgbClr val="FFFFCC"/>
                  </a:solidFill>
                  <a:effectLst/>
                  <a:uLnTx/>
                  <a:uFillTx/>
                  <a:latin typeface="Arial"/>
                  <a:ea typeface="+mn-ea"/>
                  <a:cs typeface="+mn-cs"/>
                </a:rPr>
                <a:t>2</a:t>
              </a:r>
              <a:r>
                <a:rPr kumimoji="0" lang="es-ES" sz="2000" b="0" i="0" u="none" strike="noStrike" kern="1200" cap="none" spc="0" normalizeH="0" baseline="0" noProof="0" dirty="0" smtClean="0">
                  <a:ln>
                    <a:noFill/>
                  </a:ln>
                  <a:solidFill>
                    <a:srgbClr val="FFFFCC"/>
                  </a:solidFill>
                  <a:effectLst/>
                  <a:uLnTx/>
                  <a:uFillTx/>
                  <a:latin typeface="Arial"/>
                  <a:ea typeface="+mn-ea"/>
                  <a:cs typeface="+mn-cs"/>
                </a:rPr>
                <a:t>O</a:t>
              </a:r>
              <a:r>
                <a:rPr kumimoji="0" lang="en-GB" sz="2000" b="0" i="0" u="none" strike="noStrike" kern="1200" cap="none" spc="0" normalizeH="0" baseline="30000" noProof="0" dirty="0" smtClean="0">
                  <a:ln>
                    <a:noFill/>
                  </a:ln>
                  <a:solidFill>
                    <a:srgbClr val="FFFFCC"/>
                  </a:solidFill>
                  <a:effectLst/>
                  <a:uLnTx/>
                  <a:uFillTx/>
                  <a:latin typeface="Arial"/>
                  <a:ea typeface="+mn-ea"/>
                  <a:cs typeface="+mn-cs"/>
                </a:rPr>
                <a:t> •+</a:t>
              </a:r>
              <a:endParaRPr kumimoji="0" lang="ca-ES" sz="2000" b="0" i="0" u="none" strike="noStrike" kern="1200" cap="none" spc="0" normalizeH="0" baseline="0" noProof="0" dirty="0" smtClean="0">
                <a:ln>
                  <a:noFill/>
                </a:ln>
                <a:solidFill>
                  <a:srgbClr val="FFFFCC"/>
                </a:solidFill>
                <a:effectLst/>
                <a:uLnTx/>
                <a:uFillTx/>
                <a:latin typeface="Arial"/>
                <a:ea typeface="+mn-ea"/>
                <a:cs typeface="+mn-cs"/>
              </a:endParaRPr>
            </a:p>
          </p:txBody>
        </p:sp>
        <p:cxnSp>
          <p:nvCxnSpPr>
            <p:cNvPr id="25624" name="2 Conector recto de flecha"/>
            <p:cNvCxnSpPr>
              <a:cxnSpLocks noChangeShapeType="1"/>
            </p:cNvCxnSpPr>
            <p:nvPr/>
          </p:nvCxnSpPr>
          <p:spPr bwMode="auto">
            <a:xfrm>
              <a:off x="3563888" y="2060848"/>
              <a:ext cx="648072" cy="158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6" name="3 CuadroTexto"/>
            <p:cNvSpPr txBox="1">
              <a:spLocks noChangeArrowheads="1"/>
            </p:cNvSpPr>
            <p:nvPr/>
          </p:nvSpPr>
          <p:spPr bwMode="auto">
            <a:xfrm>
              <a:off x="4211911" y="1844824"/>
              <a:ext cx="1584518"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H</a:t>
              </a:r>
              <a:r>
                <a:rPr kumimoji="0" lang="es-ES" sz="2000" b="0" i="0" u="none" strike="noStrike" kern="1200" cap="none" spc="0" normalizeH="0" baseline="-25000" noProof="0" smtClean="0">
                  <a:ln>
                    <a:noFill/>
                  </a:ln>
                  <a:solidFill>
                    <a:srgbClr val="FFFFCC"/>
                  </a:solidFill>
                  <a:effectLst/>
                  <a:uLnTx/>
                  <a:uFillTx/>
                  <a:latin typeface="Arial"/>
                  <a:ea typeface="+mn-ea"/>
                  <a:cs typeface="+mn-cs"/>
                </a:rPr>
                <a:t>3</a:t>
              </a:r>
              <a:r>
                <a:rPr kumimoji="0" lang="es-ES" sz="2000" b="0" i="0" u="none" strike="noStrike" kern="1200" cap="none" spc="0" normalizeH="0" baseline="0" noProof="0" smtClean="0">
                  <a:ln>
                    <a:noFill/>
                  </a:ln>
                  <a:solidFill>
                    <a:srgbClr val="FFFFCC"/>
                  </a:solidFill>
                  <a:effectLst/>
                  <a:uLnTx/>
                  <a:uFillTx/>
                  <a:latin typeface="Arial"/>
                  <a:ea typeface="+mn-ea"/>
                  <a:cs typeface="+mn-cs"/>
                </a:rPr>
                <a:t>O</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r>
                <a:rPr kumimoji="0" lang="en-GB" sz="2000" b="0" i="0" u="none" strike="noStrike" kern="1200" cap="none" spc="0" normalizeH="0" baseline="0" noProof="0" smtClean="0">
                  <a:ln>
                    <a:noFill/>
                  </a:ln>
                  <a:solidFill>
                    <a:srgbClr val="FFFFCC"/>
                  </a:solidFill>
                  <a:effectLst/>
                  <a:uLnTx/>
                  <a:uFillTx/>
                  <a:latin typeface="Arial"/>
                  <a:ea typeface="+mn-ea"/>
                  <a:cs typeface="+mn-cs"/>
                </a:rPr>
                <a:t> + </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r>
                <a:rPr kumimoji="0" lang="en-GB" sz="2000" b="0" i="0" u="none" strike="noStrike" kern="1200" cap="none" spc="0" normalizeH="0" baseline="0" noProof="0" smtClean="0">
                  <a:ln>
                    <a:noFill/>
                  </a:ln>
                  <a:solidFill>
                    <a:srgbClr val="FFFFCC"/>
                  </a:solidFill>
                  <a:effectLst/>
                  <a:uLnTx/>
                  <a:uFillTx/>
                  <a:latin typeface="Arial"/>
                  <a:ea typeface="+mn-ea"/>
                  <a:cs typeface="+mn-cs"/>
                </a:rPr>
                <a:t>OH</a:t>
              </a:r>
              <a:endParaRPr kumimoji="0" lang="ca-ES" sz="2000" b="0" i="0" u="none" strike="noStrike" kern="1200" cap="none" spc="0" normalizeH="0" baseline="30000" noProof="0" smtClean="0">
                <a:ln>
                  <a:noFill/>
                </a:ln>
                <a:solidFill>
                  <a:srgbClr val="FFFFCC"/>
                </a:solidFill>
                <a:effectLst/>
                <a:uLnTx/>
                <a:uFillTx/>
                <a:latin typeface="Arial"/>
                <a:ea typeface="+mn-ea"/>
                <a:cs typeface="+mn-cs"/>
              </a:endParaRPr>
            </a:p>
          </p:txBody>
        </p:sp>
        <p:sp>
          <p:nvSpPr>
            <p:cNvPr id="7" name="4 CuadroTexto"/>
            <p:cNvSpPr txBox="1">
              <a:spLocks noChangeArrowheads="1"/>
            </p:cNvSpPr>
            <p:nvPr/>
          </p:nvSpPr>
          <p:spPr bwMode="auto">
            <a:xfrm>
              <a:off x="5796429" y="1844824"/>
              <a:ext cx="647779"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(3)</a:t>
              </a:r>
              <a:endParaRPr kumimoji="0" lang="ca-ES" sz="2000" b="0" i="0" u="none" strike="noStrike" kern="1200" cap="none" spc="0" normalizeH="0" baseline="0" noProof="0" smtClean="0">
                <a:ln>
                  <a:noFill/>
                </a:ln>
                <a:solidFill>
                  <a:srgbClr val="FFFFCC"/>
                </a:solidFill>
                <a:effectLst/>
                <a:uLnTx/>
                <a:uFillTx/>
                <a:latin typeface="Arial"/>
                <a:ea typeface="+mn-ea"/>
                <a:cs typeface="+mn-cs"/>
              </a:endParaRPr>
            </a:p>
          </p:txBody>
        </p:sp>
        <p:sp>
          <p:nvSpPr>
            <p:cNvPr id="8" name="6 CuadroTexto"/>
            <p:cNvSpPr txBox="1">
              <a:spLocks noChangeArrowheads="1"/>
            </p:cNvSpPr>
            <p:nvPr/>
          </p:nvSpPr>
          <p:spPr bwMode="auto">
            <a:xfrm>
              <a:off x="2627393" y="1844824"/>
              <a:ext cx="936739"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 H</a:t>
              </a:r>
              <a:r>
                <a:rPr kumimoji="0" lang="es-ES" sz="2000" b="0" i="0" u="none" strike="noStrike" kern="1200" cap="none" spc="0" normalizeH="0" baseline="-25000" noProof="0" smtClean="0">
                  <a:ln>
                    <a:noFill/>
                  </a:ln>
                  <a:solidFill>
                    <a:srgbClr val="FFFFCC"/>
                  </a:solidFill>
                  <a:effectLst/>
                  <a:uLnTx/>
                  <a:uFillTx/>
                  <a:latin typeface="Arial"/>
                  <a:ea typeface="+mn-ea"/>
                  <a:cs typeface="+mn-cs"/>
                </a:rPr>
                <a:t>2</a:t>
              </a:r>
              <a:r>
                <a:rPr kumimoji="0" lang="es-ES" sz="2000" b="0" i="0" u="none" strike="noStrike" kern="1200" cap="none" spc="0" normalizeH="0" baseline="0" noProof="0" smtClean="0">
                  <a:ln>
                    <a:noFill/>
                  </a:ln>
                  <a:solidFill>
                    <a:srgbClr val="FFFFCC"/>
                  </a:solidFill>
                  <a:effectLst/>
                  <a:uLnTx/>
                  <a:uFillTx/>
                  <a:latin typeface="Arial"/>
                  <a:ea typeface="+mn-ea"/>
                  <a:cs typeface="+mn-cs"/>
                </a:rPr>
                <a:t>O</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 </a:t>
              </a:r>
              <a:endParaRPr kumimoji="0" lang="ca-ES" sz="2000" b="0" i="0" u="none" strike="noStrike" kern="1200" cap="none" spc="0" normalizeH="0" baseline="0" noProof="0" smtClean="0">
                <a:ln>
                  <a:noFill/>
                </a:ln>
                <a:solidFill>
                  <a:srgbClr val="FFFFCC"/>
                </a:solidFill>
                <a:effectLst/>
                <a:uLnTx/>
                <a:uFillTx/>
                <a:latin typeface="Arial"/>
                <a:ea typeface="+mn-ea"/>
                <a:cs typeface="+mn-cs"/>
              </a:endParaRPr>
            </a:p>
          </p:txBody>
        </p:sp>
      </p:grpSp>
      <p:grpSp>
        <p:nvGrpSpPr>
          <p:cNvPr id="25604" name="24 Grupo"/>
          <p:cNvGrpSpPr>
            <a:grpSpLocks/>
          </p:cNvGrpSpPr>
          <p:nvPr/>
        </p:nvGrpSpPr>
        <p:grpSpPr bwMode="auto">
          <a:xfrm>
            <a:off x="2484438" y="2457450"/>
            <a:ext cx="3959225" cy="400050"/>
            <a:chOff x="2483768" y="2420888"/>
            <a:chExt cx="3960440" cy="399853"/>
          </a:xfrm>
        </p:grpSpPr>
        <p:sp>
          <p:nvSpPr>
            <p:cNvPr id="10" name="7 CuadroTexto"/>
            <p:cNvSpPr txBox="1">
              <a:spLocks noChangeArrowheads="1"/>
            </p:cNvSpPr>
            <p:nvPr/>
          </p:nvSpPr>
          <p:spPr bwMode="auto">
            <a:xfrm>
              <a:off x="2483768" y="2420888"/>
              <a:ext cx="935324"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srgbClr val="FFFFCC"/>
                  </a:solidFill>
                  <a:effectLst/>
                  <a:uLnTx/>
                  <a:uFillTx/>
                  <a:latin typeface="Arial"/>
                  <a:ea typeface="+mn-ea"/>
                  <a:cs typeface="+mn-cs"/>
                </a:rPr>
                <a:t>H</a:t>
              </a:r>
              <a:r>
                <a:rPr kumimoji="0" lang="es-ES" sz="2000" b="0" i="0" u="none" strike="noStrike" kern="1200" cap="none" spc="0" normalizeH="0" baseline="-25000" noProof="0" dirty="0" smtClean="0">
                  <a:ln>
                    <a:noFill/>
                  </a:ln>
                  <a:solidFill>
                    <a:srgbClr val="FFFFCC"/>
                  </a:solidFill>
                  <a:effectLst/>
                  <a:uLnTx/>
                  <a:uFillTx/>
                  <a:latin typeface="Arial"/>
                  <a:ea typeface="+mn-ea"/>
                  <a:cs typeface="+mn-cs"/>
                </a:rPr>
                <a:t>2</a:t>
              </a:r>
              <a:r>
                <a:rPr kumimoji="0" lang="es-ES" sz="2000" b="0" i="0" u="none" strike="noStrike" kern="1200" cap="none" spc="0" normalizeH="0" baseline="0" noProof="0" dirty="0" smtClean="0">
                  <a:ln>
                    <a:noFill/>
                  </a:ln>
                  <a:solidFill>
                    <a:srgbClr val="FFFFCC"/>
                  </a:solidFill>
                  <a:effectLst/>
                  <a:uLnTx/>
                  <a:uFillTx/>
                  <a:latin typeface="Arial"/>
                  <a:ea typeface="+mn-ea"/>
                  <a:cs typeface="+mn-cs"/>
                </a:rPr>
                <a:t>O</a:t>
              </a:r>
              <a:r>
                <a:rPr kumimoji="0" lang="en-GB" sz="2000" b="0" i="0" u="none" strike="noStrike" kern="1200" cap="none" spc="0" normalizeH="0" baseline="30000" noProof="0" dirty="0" smtClean="0">
                  <a:ln>
                    <a:noFill/>
                  </a:ln>
                  <a:solidFill>
                    <a:srgbClr val="FFFFCC"/>
                  </a:solidFill>
                  <a:effectLst/>
                  <a:uLnTx/>
                  <a:uFillTx/>
                  <a:latin typeface="Arial"/>
                  <a:ea typeface="+mn-ea"/>
                  <a:cs typeface="+mn-cs"/>
                </a:rPr>
                <a:t> •+</a:t>
              </a:r>
              <a:endParaRPr kumimoji="0" lang="ca-ES" sz="2000" b="0" i="0" u="none" strike="noStrike" kern="1200" cap="none" spc="0" normalizeH="0" baseline="0" noProof="0" dirty="0" smtClean="0">
                <a:ln>
                  <a:noFill/>
                </a:ln>
                <a:solidFill>
                  <a:srgbClr val="FFFFCC"/>
                </a:solidFill>
                <a:effectLst/>
                <a:uLnTx/>
                <a:uFillTx/>
                <a:latin typeface="Arial"/>
                <a:ea typeface="+mn-ea"/>
                <a:cs typeface="+mn-cs"/>
              </a:endParaRPr>
            </a:p>
          </p:txBody>
        </p:sp>
        <p:cxnSp>
          <p:nvCxnSpPr>
            <p:cNvPr id="25620" name="8 Conector recto de flecha"/>
            <p:cNvCxnSpPr>
              <a:cxnSpLocks noChangeShapeType="1"/>
            </p:cNvCxnSpPr>
            <p:nvPr/>
          </p:nvCxnSpPr>
          <p:spPr bwMode="auto">
            <a:xfrm>
              <a:off x="3563888" y="2636912"/>
              <a:ext cx="648072" cy="158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2" name="9 CuadroTexto"/>
            <p:cNvSpPr txBox="1">
              <a:spLocks noChangeArrowheads="1"/>
            </p:cNvSpPr>
            <p:nvPr/>
          </p:nvSpPr>
          <p:spPr bwMode="auto">
            <a:xfrm>
              <a:off x="4211498" y="2420888"/>
              <a:ext cx="1584811"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r>
                <a:rPr kumimoji="0" lang="en-GB" sz="2000" b="0" i="0" u="none" strike="noStrike" kern="1200" cap="none" spc="0" normalizeH="0" baseline="0" noProof="0" smtClean="0">
                  <a:ln>
                    <a:noFill/>
                  </a:ln>
                  <a:solidFill>
                    <a:srgbClr val="FFFFCC"/>
                  </a:solidFill>
                  <a:effectLst/>
                  <a:uLnTx/>
                  <a:uFillTx/>
                  <a:latin typeface="Arial"/>
                  <a:ea typeface="+mn-ea"/>
                  <a:cs typeface="+mn-cs"/>
                </a:rPr>
                <a:t>OH + H</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endParaRPr kumimoji="0" lang="ca-ES" sz="2000" b="0" i="0" u="none" strike="noStrike" kern="1200" cap="none" spc="0" normalizeH="0" baseline="30000" noProof="0" smtClean="0">
                <a:ln>
                  <a:noFill/>
                </a:ln>
                <a:solidFill>
                  <a:srgbClr val="FFFFCC"/>
                </a:solidFill>
                <a:effectLst/>
                <a:uLnTx/>
                <a:uFillTx/>
                <a:latin typeface="Arial"/>
                <a:ea typeface="+mn-ea"/>
                <a:cs typeface="+mn-cs"/>
              </a:endParaRPr>
            </a:p>
          </p:txBody>
        </p:sp>
        <p:sp>
          <p:nvSpPr>
            <p:cNvPr id="13" name="10 CuadroTexto"/>
            <p:cNvSpPr txBox="1">
              <a:spLocks noChangeArrowheads="1"/>
            </p:cNvSpPr>
            <p:nvPr/>
          </p:nvSpPr>
          <p:spPr bwMode="auto">
            <a:xfrm>
              <a:off x="5796309" y="2420888"/>
              <a:ext cx="647899"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(4)</a:t>
              </a:r>
              <a:endParaRPr kumimoji="0" lang="ca-ES" sz="2000" b="0" i="0" u="none" strike="noStrike" kern="1200" cap="none" spc="0" normalizeH="0" baseline="0" noProof="0" smtClean="0">
                <a:ln>
                  <a:noFill/>
                </a:ln>
                <a:solidFill>
                  <a:srgbClr val="FFFFCC"/>
                </a:solidFill>
                <a:effectLst/>
                <a:uLnTx/>
                <a:uFillTx/>
                <a:latin typeface="Arial"/>
                <a:ea typeface="+mn-ea"/>
                <a:cs typeface="+mn-cs"/>
              </a:endParaRPr>
            </a:p>
          </p:txBody>
        </p:sp>
      </p:grpSp>
      <p:sp>
        <p:nvSpPr>
          <p:cNvPr id="14" name="12 CuadroTexto"/>
          <p:cNvSpPr txBox="1"/>
          <p:nvPr/>
        </p:nvSpPr>
        <p:spPr>
          <a:xfrm>
            <a:off x="468313" y="3001963"/>
            <a:ext cx="8783637" cy="10064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en-GB" sz="2000" b="0" i="0" u="none" strike="noStrike" kern="1200" cap="none" spc="0" normalizeH="0" baseline="0" noProof="0" dirty="0">
                <a:ln>
                  <a:noFill/>
                </a:ln>
                <a:solidFill>
                  <a:srgbClr val="FFFFCC"/>
                </a:solidFill>
                <a:effectLst/>
                <a:uLnTx/>
                <a:uFillTx/>
                <a:latin typeface="Arial"/>
                <a:ea typeface="+mn-ea"/>
                <a:cs typeface="+mn-cs"/>
              </a:rPr>
              <a:t> Electron becomes hydrated by water (5) and electronically excited water can decompose into </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0" noProof="0" dirty="0">
                <a:ln>
                  <a:noFill/>
                </a:ln>
                <a:solidFill>
                  <a:srgbClr val="FFFFCC"/>
                </a:solidFill>
                <a:effectLst/>
                <a:uLnTx/>
                <a:uFillTx/>
                <a:latin typeface="Arial"/>
                <a:ea typeface="+mn-ea"/>
                <a:cs typeface="+mn-cs"/>
              </a:rPr>
              <a:t>OH and H</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0" noProof="0" dirty="0">
                <a:ln>
                  <a:noFill/>
                </a:ln>
                <a:solidFill>
                  <a:srgbClr val="FFFFCC"/>
                </a:solidFill>
                <a:effectLst/>
                <a:uLnTx/>
                <a:uFillTx/>
                <a:latin typeface="Arial"/>
                <a:ea typeface="+mn-ea"/>
                <a:cs typeface="+mn-cs"/>
              </a:rPr>
              <a:t> (6). So, three kinds of free radicals are initially formed </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0" noProof="0" dirty="0">
                <a:ln>
                  <a:noFill/>
                </a:ln>
                <a:solidFill>
                  <a:srgbClr val="FFFFCC"/>
                </a:solidFill>
                <a:effectLst/>
                <a:uLnTx/>
                <a:uFillTx/>
                <a:latin typeface="Arial"/>
                <a:ea typeface="+mn-ea"/>
                <a:cs typeface="+mn-cs"/>
              </a:rPr>
              <a:t>OH , H</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0" noProof="0" dirty="0">
                <a:ln>
                  <a:noFill/>
                </a:ln>
                <a:solidFill>
                  <a:srgbClr val="FFFFCC"/>
                </a:solidFill>
                <a:effectLst/>
                <a:uLnTx/>
                <a:uFillTx/>
                <a:latin typeface="Arial"/>
                <a:ea typeface="+mn-ea"/>
                <a:cs typeface="+mn-cs"/>
              </a:rPr>
              <a:t> , and e</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25000" noProof="0" dirty="0" err="1">
                <a:ln>
                  <a:noFill/>
                </a:ln>
                <a:solidFill>
                  <a:srgbClr val="FFFFCC"/>
                </a:solidFill>
                <a:effectLst/>
                <a:uLnTx/>
                <a:uFillTx/>
                <a:latin typeface="Arial"/>
                <a:ea typeface="+mn-ea"/>
                <a:cs typeface="+mn-cs"/>
              </a:rPr>
              <a:t>aq</a:t>
            </a:r>
            <a:endParaRPr kumimoji="0" lang="en-GB" sz="2000" b="0" i="0" u="none" strike="noStrike" kern="1200" cap="none" spc="0" normalizeH="0" baseline="-25000" noProof="0" dirty="0">
              <a:ln>
                <a:noFill/>
              </a:ln>
              <a:solidFill>
                <a:srgbClr val="FFFFCC"/>
              </a:solidFill>
              <a:effectLst/>
              <a:uLnTx/>
              <a:uFillTx/>
              <a:latin typeface="Arial"/>
              <a:ea typeface="+mn-ea"/>
              <a:cs typeface="+mn-cs"/>
            </a:endParaRPr>
          </a:p>
        </p:txBody>
      </p:sp>
      <p:grpSp>
        <p:nvGrpSpPr>
          <p:cNvPr id="25606" name="25 Grupo"/>
          <p:cNvGrpSpPr>
            <a:grpSpLocks/>
          </p:cNvGrpSpPr>
          <p:nvPr/>
        </p:nvGrpSpPr>
        <p:grpSpPr bwMode="auto">
          <a:xfrm>
            <a:off x="1979613" y="4252913"/>
            <a:ext cx="4248150" cy="400050"/>
            <a:chOff x="1979712" y="4509120"/>
            <a:chExt cx="4248472" cy="399852"/>
          </a:xfrm>
        </p:grpSpPr>
        <p:sp>
          <p:nvSpPr>
            <p:cNvPr id="16" name="13 CuadroTexto"/>
            <p:cNvSpPr txBox="1">
              <a:spLocks noChangeArrowheads="1"/>
            </p:cNvSpPr>
            <p:nvPr/>
          </p:nvSpPr>
          <p:spPr bwMode="auto">
            <a:xfrm>
              <a:off x="2340101" y="4509120"/>
              <a:ext cx="1008139"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 H</a:t>
              </a:r>
              <a:r>
                <a:rPr kumimoji="0" lang="es-ES" sz="2000" b="0" i="0" u="none" strike="noStrike" kern="1200" cap="none" spc="0" normalizeH="0" baseline="-25000" noProof="0" smtClean="0">
                  <a:ln>
                    <a:noFill/>
                  </a:ln>
                  <a:solidFill>
                    <a:srgbClr val="FFFFCC"/>
                  </a:solidFill>
                  <a:effectLst/>
                  <a:uLnTx/>
                  <a:uFillTx/>
                  <a:latin typeface="Arial"/>
                  <a:ea typeface="+mn-ea"/>
                  <a:cs typeface="+mn-cs"/>
                </a:rPr>
                <a:t>2</a:t>
              </a:r>
              <a:r>
                <a:rPr kumimoji="0" lang="es-ES" sz="2000" b="0" i="0" u="none" strike="noStrike" kern="1200" cap="none" spc="0" normalizeH="0" baseline="0" noProof="0" smtClean="0">
                  <a:ln>
                    <a:noFill/>
                  </a:ln>
                  <a:solidFill>
                    <a:srgbClr val="FFFFCC"/>
                  </a:solidFill>
                  <a:effectLst/>
                  <a:uLnTx/>
                  <a:uFillTx/>
                  <a:latin typeface="Arial"/>
                  <a:ea typeface="+mn-ea"/>
                  <a:cs typeface="+mn-cs"/>
                </a:rPr>
                <a:t>O</a:t>
              </a:r>
              <a:endParaRPr kumimoji="0" lang="ca-ES" sz="2000" b="0" i="0" u="none" strike="noStrike" kern="1200" cap="none" spc="0" normalizeH="0" baseline="0" noProof="0" smtClean="0">
                <a:ln>
                  <a:noFill/>
                </a:ln>
                <a:solidFill>
                  <a:srgbClr val="FFFFCC"/>
                </a:solidFill>
                <a:effectLst/>
                <a:uLnTx/>
                <a:uFillTx/>
                <a:latin typeface="Arial"/>
                <a:ea typeface="+mn-ea"/>
                <a:cs typeface="+mn-cs"/>
              </a:endParaRPr>
            </a:p>
          </p:txBody>
        </p:sp>
        <p:cxnSp>
          <p:nvCxnSpPr>
            <p:cNvPr id="25615" name="14 Conector recto de flecha"/>
            <p:cNvCxnSpPr>
              <a:cxnSpLocks noChangeShapeType="1"/>
            </p:cNvCxnSpPr>
            <p:nvPr/>
          </p:nvCxnSpPr>
          <p:spPr bwMode="auto">
            <a:xfrm>
              <a:off x="3275856" y="4725144"/>
              <a:ext cx="648072" cy="158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8" name="15 CuadroTexto"/>
            <p:cNvSpPr txBox="1">
              <a:spLocks noChangeArrowheads="1"/>
            </p:cNvSpPr>
            <p:nvPr/>
          </p:nvSpPr>
          <p:spPr bwMode="auto">
            <a:xfrm>
              <a:off x="1979712" y="4509120"/>
              <a:ext cx="431833"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smtClean="0">
                  <a:ln>
                    <a:noFill/>
                  </a:ln>
                  <a:solidFill>
                    <a:srgbClr val="FFFFCC"/>
                  </a:solidFill>
                  <a:effectLst/>
                  <a:uLnTx/>
                  <a:uFillTx/>
                  <a:latin typeface="Arial"/>
                  <a:ea typeface="+mn-ea"/>
                  <a:cs typeface="+mn-cs"/>
                </a:rPr>
                <a:t>e</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endParaRPr kumimoji="0" lang="ca-ES" sz="2000" b="0" i="0" u="none" strike="noStrike" kern="1200" cap="none" spc="0" normalizeH="0" baseline="30000" noProof="0" smtClean="0">
                <a:ln>
                  <a:noFill/>
                </a:ln>
                <a:solidFill>
                  <a:srgbClr val="FFFFCC"/>
                </a:solidFill>
                <a:effectLst/>
                <a:uLnTx/>
                <a:uFillTx/>
                <a:latin typeface="Arial"/>
                <a:ea typeface="+mn-ea"/>
                <a:cs typeface="+mn-cs"/>
              </a:endParaRPr>
            </a:p>
          </p:txBody>
        </p:sp>
        <p:sp>
          <p:nvSpPr>
            <p:cNvPr id="19" name="16 CuadroTexto"/>
            <p:cNvSpPr txBox="1">
              <a:spLocks noChangeArrowheads="1"/>
            </p:cNvSpPr>
            <p:nvPr/>
          </p:nvSpPr>
          <p:spPr bwMode="auto">
            <a:xfrm>
              <a:off x="5580435" y="4509120"/>
              <a:ext cx="647749"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(5)</a:t>
              </a:r>
              <a:endParaRPr kumimoji="0" lang="ca-ES" sz="2000" b="0" i="0" u="none" strike="noStrike" kern="1200" cap="none" spc="0" normalizeH="0" baseline="0" noProof="0" smtClean="0">
                <a:ln>
                  <a:noFill/>
                </a:ln>
                <a:solidFill>
                  <a:srgbClr val="FFFFCC"/>
                </a:solidFill>
                <a:effectLst/>
                <a:uLnTx/>
                <a:uFillTx/>
                <a:latin typeface="Arial"/>
                <a:ea typeface="+mn-ea"/>
                <a:cs typeface="+mn-cs"/>
              </a:endParaRPr>
            </a:p>
          </p:txBody>
        </p:sp>
        <p:sp>
          <p:nvSpPr>
            <p:cNvPr id="20" name="21 Rectángulo"/>
            <p:cNvSpPr>
              <a:spLocks noChangeArrowheads="1"/>
            </p:cNvSpPr>
            <p:nvPr/>
          </p:nvSpPr>
          <p:spPr bwMode="auto">
            <a:xfrm>
              <a:off x="3995990" y="4509120"/>
              <a:ext cx="622347"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CC"/>
                  </a:solidFill>
                  <a:effectLst/>
                  <a:uLnTx/>
                  <a:uFillTx/>
                  <a:latin typeface="Arial"/>
                  <a:ea typeface="+mn-ea"/>
                  <a:cs typeface="+mn-cs"/>
                </a:rPr>
                <a:t>e</a:t>
              </a:r>
              <a:r>
                <a:rPr kumimoji="0" lang="en-GB" sz="2000" b="0" i="0" u="none" strike="noStrike" kern="1200" cap="none" spc="0" normalizeH="0" baseline="30000" noProof="0">
                  <a:ln>
                    <a:noFill/>
                  </a:ln>
                  <a:solidFill>
                    <a:srgbClr val="FFFFCC"/>
                  </a:solidFill>
                  <a:effectLst/>
                  <a:uLnTx/>
                  <a:uFillTx/>
                  <a:latin typeface="Arial"/>
                  <a:ea typeface="+mn-ea"/>
                  <a:cs typeface="+mn-cs"/>
                </a:rPr>
                <a:t>- </a:t>
              </a:r>
              <a:r>
                <a:rPr kumimoji="0" lang="en-GB" sz="2000" b="0" i="0" u="none" strike="noStrike" kern="1200" cap="none" spc="0" normalizeH="0" baseline="-25000" noProof="0">
                  <a:ln>
                    <a:noFill/>
                  </a:ln>
                  <a:solidFill>
                    <a:srgbClr val="FFFFCC"/>
                  </a:solidFill>
                  <a:effectLst/>
                  <a:uLnTx/>
                  <a:uFillTx/>
                  <a:latin typeface="Arial"/>
                  <a:ea typeface="+mn-ea"/>
                  <a:cs typeface="+mn-cs"/>
                </a:rPr>
                <a:t>aq</a:t>
              </a:r>
              <a:endParaRPr kumimoji="0" lang="ca-ES" sz="2000" b="0" i="0" u="none" strike="noStrike" kern="1200" cap="none" spc="0" normalizeH="0" baseline="-25000" noProof="0">
                <a:ln>
                  <a:noFill/>
                </a:ln>
                <a:solidFill>
                  <a:srgbClr val="FFFFCC"/>
                </a:solidFill>
                <a:effectLst/>
                <a:uLnTx/>
                <a:uFillTx/>
                <a:latin typeface="Arial"/>
                <a:ea typeface="+mn-ea"/>
                <a:cs typeface="+mn-cs"/>
              </a:endParaRPr>
            </a:p>
          </p:txBody>
        </p:sp>
      </p:grpSp>
      <p:grpSp>
        <p:nvGrpSpPr>
          <p:cNvPr id="25607" name="26 Grupo"/>
          <p:cNvGrpSpPr>
            <a:grpSpLocks/>
          </p:cNvGrpSpPr>
          <p:nvPr/>
        </p:nvGrpSpPr>
        <p:grpSpPr bwMode="auto">
          <a:xfrm>
            <a:off x="2411413" y="4829175"/>
            <a:ext cx="3816350" cy="471488"/>
            <a:chOff x="2411760" y="5085184"/>
            <a:chExt cx="3816424" cy="472323"/>
          </a:xfrm>
        </p:grpSpPr>
        <p:cxnSp>
          <p:nvCxnSpPr>
            <p:cNvPr id="25610" name="18 Conector recto de flecha"/>
            <p:cNvCxnSpPr>
              <a:cxnSpLocks noChangeShapeType="1"/>
            </p:cNvCxnSpPr>
            <p:nvPr/>
          </p:nvCxnSpPr>
          <p:spPr bwMode="auto">
            <a:xfrm>
              <a:off x="3347864" y="5343599"/>
              <a:ext cx="648072" cy="158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3" name="19 CuadroTexto"/>
            <p:cNvSpPr txBox="1">
              <a:spLocks noChangeArrowheads="1"/>
            </p:cNvSpPr>
            <p:nvPr/>
          </p:nvSpPr>
          <p:spPr bwMode="auto">
            <a:xfrm>
              <a:off x="2411760" y="5085184"/>
              <a:ext cx="792177" cy="40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H</a:t>
              </a:r>
              <a:r>
                <a:rPr kumimoji="0" lang="es-ES" sz="2000" b="0" i="0" u="none" strike="noStrike" kern="1200" cap="none" spc="0" normalizeH="0" baseline="-25000" noProof="0" smtClean="0">
                  <a:ln>
                    <a:noFill/>
                  </a:ln>
                  <a:solidFill>
                    <a:srgbClr val="FFFFCC"/>
                  </a:solidFill>
                  <a:effectLst/>
                  <a:uLnTx/>
                  <a:uFillTx/>
                  <a:latin typeface="Arial"/>
                  <a:ea typeface="+mn-ea"/>
                  <a:cs typeface="+mn-cs"/>
                </a:rPr>
                <a:t>2</a:t>
              </a:r>
              <a:r>
                <a:rPr kumimoji="0" lang="es-ES" sz="2000" b="0" i="0" u="none" strike="noStrike" kern="1200" cap="none" spc="0" normalizeH="0" baseline="0" noProof="0" smtClean="0">
                  <a:ln>
                    <a:noFill/>
                  </a:ln>
                  <a:solidFill>
                    <a:srgbClr val="FFFFCC"/>
                  </a:solidFill>
                  <a:effectLst/>
                  <a:uLnTx/>
                  <a:uFillTx/>
                  <a:latin typeface="Arial"/>
                  <a:ea typeface="+mn-ea"/>
                  <a:cs typeface="+mn-cs"/>
                </a:rPr>
                <a:t>O</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endParaRPr kumimoji="0" lang="ca-ES" sz="2000" b="0" i="0" u="none" strike="noStrike" kern="1200" cap="none" spc="0" normalizeH="0" baseline="30000" noProof="0" smtClean="0">
                <a:ln>
                  <a:noFill/>
                </a:ln>
                <a:solidFill>
                  <a:srgbClr val="FFFFCC"/>
                </a:solidFill>
                <a:effectLst/>
                <a:uLnTx/>
                <a:uFillTx/>
                <a:latin typeface="Arial"/>
                <a:ea typeface="+mn-ea"/>
                <a:cs typeface="+mn-cs"/>
              </a:endParaRPr>
            </a:p>
          </p:txBody>
        </p:sp>
        <p:sp>
          <p:nvSpPr>
            <p:cNvPr id="24" name="20 CuadroTexto"/>
            <p:cNvSpPr txBox="1">
              <a:spLocks noChangeArrowheads="1"/>
            </p:cNvSpPr>
            <p:nvPr/>
          </p:nvSpPr>
          <p:spPr bwMode="auto">
            <a:xfrm>
              <a:off x="5580471" y="5128123"/>
              <a:ext cx="647713" cy="39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smtClean="0">
                  <a:ln>
                    <a:noFill/>
                  </a:ln>
                  <a:solidFill>
                    <a:srgbClr val="FFFFCC"/>
                  </a:solidFill>
                  <a:effectLst/>
                  <a:uLnTx/>
                  <a:uFillTx/>
                  <a:latin typeface="Arial"/>
                  <a:ea typeface="+mn-ea"/>
                  <a:cs typeface="+mn-cs"/>
                </a:rPr>
                <a:t>(6)</a:t>
              </a:r>
              <a:endParaRPr kumimoji="0" lang="ca-ES" sz="2000" b="0" i="0" u="none" strike="noStrike" kern="1200" cap="none" spc="0" normalizeH="0" baseline="0" noProof="0" smtClean="0">
                <a:ln>
                  <a:noFill/>
                </a:ln>
                <a:solidFill>
                  <a:srgbClr val="FFFFCC"/>
                </a:solidFill>
                <a:effectLst/>
                <a:uLnTx/>
                <a:uFillTx/>
                <a:latin typeface="Arial"/>
                <a:ea typeface="+mn-ea"/>
                <a:cs typeface="+mn-cs"/>
              </a:endParaRPr>
            </a:p>
          </p:txBody>
        </p:sp>
        <p:sp>
          <p:nvSpPr>
            <p:cNvPr id="25" name="22 CuadroTexto"/>
            <p:cNvSpPr txBox="1">
              <a:spLocks noChangeArrowheads="1"/>
            </p:cNvSpPr>
            <p:nvPr/>
          </p:nvSpPr>
          <p:spPr bwMode="auto">
            <a:xfrm>
              <a:off x="3996116" y="5156749"/>
              <a:ext cx="1584356" cy="40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r>
                <a:rPr kumimoji="0" lang="en-GB" sz="2000" b="0" i="0" u="none" strike="noStrike" kern="1200" cap="none" spc="0" normalizeH="0" baseline="0" noProof="0" smtClean="0">
                  <a:ln>
                    <a:noFill/>
                  </a:ln>
                  <a:solidFill>
                    <a:srgbClr val="FFFFCC"/>
                  </a:solidFill>
                  <a:effectLst/>
                  <a:uLnTx/>
                  <a:uFillTx/>
                  <a:latin typeface="Arial"/>
                  <a:ea typeface="+mn-ea"/>
                  <a:cs typeface="+mn-cs"/>
                </a:rPr>
                <a:t>OH + H</a:t>
              </a:r>
              <a:r>
                <a:rPr kumimoji="0" lang="en-GB" sz="2000" b="0" i="0" u="none" strike="noStrike" kern="1200" cap="none" spc="0" normalizeH="0" baseline="30000" noProof="0" smtClean="0">
                  <a:ln>
                    <a:noFill/>
                  </a:ln>
                  <a:solidFill>
                    <a:srgbClr val="FFFFCC"/>
                  </a:solidFill>
                  <a:effectLst/>
                  <a:uLnTx/>
                  <a:uFillTx/>
                  <a:latin typeface="Arial"/>
                  <a:ea typeface="+mn-ea"/>
                  <a:cs typeface="+mn-cs"/>
                </a:rPr>
                <a:t>•</a:t>
              </a:r>
              <a:endParaRPr kumimoji="0" lang="ca-ES" sz="2000" b="0" i="0" u="none" strike="noStrike" kern="1200" cap="none" spc="0" normalizeH="0" baseline="30000" noProof="0" smtClean="0">
                <a:ln>
                  <a:noFill/>
                </a:ln>
                <a:solidFill>
                  <a:srgbClr val="FFFFCC"/>
                </a:solidFill>
                <a:effectLst/>
                <a:uLnTx/>
                <a:uFillTx/>
                <a:latin typeface="Arial"/>
                <a:ea typeface="+mn-ea"/>
                <a:cs typeface="+mn-cs"/>
              </a:endParaRPr>
            </a:p>
          </p:txBody>
        </p:sp>
      </p:grpSp>
      <p:sp>
        <p:nvSpPr>
          <p:cNvPr id="26" name="27 CuadroTexto"/>
          <p:cNvSpPr txBox="1"/>
          <p:nvPr/>
        </p:nvSpPr>
        <p:spPr>
          <a:xfrm>
            <a:off x="539750" y="5457825"/>
            <a:ext cx="8353425" cy="70802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000" b="0" i="0" u="none" strike="noStrike" kern="1200" cap="none" spc="0" normalizeH="0" baseline="0" noProof="0" dirty="0">
                <a:ln>
                  <a:noFill/>
                </a:ln>
                <a:solidFill>
                  <a:srgbClr val="FFFFCC"/>
                </a:solidFill>
                <a:effectLst/>
                <a:uLnTx/>
                <a:uFillTx/>
                <a:latin typeface="Arial"/>
                <a:ea typeface="+mn-ea"/>
                <a:cs typeface="+mn-cs"/>
              </a:rPr>
              <a:t> Globally, and after further reactions, radiolysis of water in presence of oxygen produces: </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0" noProof="0" dirty="0">
                <a:ln>
                  <a:noFill/>
                </a:ln>
                <a:solidFill>
                  <a:srgbClr val="FFFFCC"/>
                </a:solidFill>
                <a:effectLst/>
                <a:uLnTx/>
                <a:uFillTx/>
                <a:latin typeface="Arial"/>
                <a:ea typeface="+mn-ea"/>
                <a:cs typeface="+mn-cs"/>
              </a:rPr>
              <a:t>OH, e</a:t>
            </a:r>
            <a:r>
              <a:rPr kumimoji="0" lang="en-GB" sz="2000" b="0" i="0" u="none" strike="noStrike" kern="1200" cap="none" spc="0" normalizeH="0" baseline="30000" noProof="0" dirty="0">
                <a:ln>
                  <a:noFill/>
                </a:ln>
                <a:solidFill>
                  <a:srgbClr val="FFFFCC"/>
                </a:solidFill>
                <a:effectLst/>
                <a:uLnTx/>
                <a:uFillTx/>
                <a:latin typeface="Arial"/>
                <a:ea typeface="+mn-ea"/>
                <a:cs typeface="+mn-cs"/>
              </a:rPr>
              <a:t>- </a:t>
            </a:r>
            <a:r>
              <a:rPr kumimoji="0" lang="en-GB" sz="2000" b="0" i="0" u="none" strike="noStrike" kern="1200" cap="none" spc="0" normalizeH="0" baseline="-25000" noProof="0" dirty="0" err="1">
                <a:ln>
                  <a:noFill/>
                </a:ln>
                <a:solidFill>
                  <a:srgbClr val="FFFFCC"/>
                </a:solidFill>
                <a:effectLst/>
                <a:uLnTx/>
                <a:uFillTx/>
                <a:latin typeface="Arial"/>
                <a:ea typeface="+mn-ea"/>
                <a:cs typeface="+mn-cs"/>
              </a:rPr>
              <a:t>aq</a:t>
            </a:r>
            <a:r>
              <a:rPr kumimoji="0" lang="en-GB" sz="2000" b="0" i="0" u="none" strike="noStrike" kern="1200" cap="none" spc="0" normalizeH="0" baseline="0" noProof="0" dirty="0">
                <a:ln>
                  <a:noFill/>
                </a:ln>
                <a:solidFill>
                  <a:srgbClr val="FFFFCC"/>
                </a:solidFill>
                <a:effectLst/>
                <a:uLnTx/>
                <a:uFillTx/>
                <a:latin typeface="Arial"/>
                <a:ea typeface="+mn-ea"/>
                <a:cs typeface="+mn-cs"/>
              </a:rPr>
              <a:t>, H</a:t>
            </a:r>
            <a:r>
              <a:rPr kumimoji="0" lang="en-GB" sz="2000" b="0" i="0" u="none" strike="noStrike" kern="1200" cap="none" spc="0" normalizeH="0" baseline="30000" noProof="0" dirty="0">
                <a:ln>
                  <a:noFill/>
                </a:ln>
                <a:solidFill>
                  <a:srgbClr val="FFFFCC"/>
                </a:solidFill>
                <a:effectLst/>
                <a:uLnTx/>
                <a:uFillTx/>
                <a:latin typeface="Arial"/>
                <a:ea typeface="+mn-ea"/>
                <a:cs typeface="+mn-cs"/>
              </a:rPr>
              <a:t>•</a:t>
            </a:r>
            <a:r>
              <a:rPr kumimoji="0" lang="en-GB" sz="2000" b="0" i="0" u="none" strike="noStrike" kern="1200" cap="none" spc="0" normalizeH="0" baseline="0" noProof="0" dirty="0">
                <a:ln>
                  <a:noFill/>
                </a:ln>
                <a:solidFill>
                  <a:srgbClr val="FFFFCC"/>
                </a:solidFill>
                <a:effectLst/>
                <a:uLnTx/>
                <a:uFillTx/>
                <a:latin typeface="Arial"/>
                <a:ea typeface="+mn-ea"/>
                <a:cs typeface="+mn-cs"/>
              </a:rPr>
              <a:t> , O</a:t>
            </a:r>
            <a:r>
              <a:rPr kumimoji="0" lang="en-GB" sz="2000" b="0" i="0" u="none" strike="noStrike" kern="1200" cap="none" spc="0" normalizeH="0" baseline="-25000" noProof="0" dirty="0">
                <a:ln>
                  <a:noFill/>
                </a:ln>
                <a:solidFill>
                  <a:srgbClr val="FFFFCC"/>
                </a:solidFill>
                <a:effectLst/>
                <a:uLnTx/>
                <a:uFillTx/>
                <a:latin typeface="Arial"/>
                <a:ea typeface="+mn-ea"/>
                <a:cs typeface="+mn-cs"/>
              </a:rPr>
              <a:t>2</a:t>
            </a:r>
            <a:r>
              <a:rPr kumimoji="0" lang="en-GB" sz="2000" b="0" i="0" u="none" strike="noStrike" kern="1200" cap="none" spc="0" normalizeH="0" baseline="30000" noProof="0" dirty="0">
                <a:ln>
                  <a:noFill/>
                </a:ln>
                <a:solidFill>
                  <a:srgbClr val="FFFFCC"/>
                </a:solidFill>
                <a:effectLst/>
                <a:uLnTx/>
                <a:uFillTx/>
                <a:latin typeface="Arial"/>
                <a:ea typeface="+mn-ea"/>
                <a:cs typeface="+mn-cs"/>
              </a:rPr>
              <a:t> •-</a:t>
            </a:r>
            <a:r>
              <a:rPr kumimoji="0" lang="en-GB" sz="2000" b="0" i="0" u="none" strike="noStrike" kern="1200" cap="none" spc="0" normalizeH="0" baseline="0" noProof="0" dirty="0">
                <a:ln>
                  <a:noFill/>
                </a:ln>
                <a:solidFill>
                  <a:srgbClr val="FFFFCC"/>
                </a:solidFill>
                <a:effectLst/>
                <a:uLnTx/>
                <a:uFillTx/>
                <a:latin typeface="Arial"/>
                <a:ea typeface="+mn-ea"/>
                <a:cs typeface="+mn-cs"/>
              </a:rPr>
              <a:t>, H</a:t>
            </a:r>
            <a:r>
              <a:rPr kumimoji="0" lang="en-GB" sz="2000" b="0" i="0" u="none" strike="noStrike" kern="1200" cap="none" spc="0" normalizeH="0" baseline="-25000" noProof="0" dirty="0">
                <a:ln>
                  <a:noFill/>
                </a:ln>
                <a:solidFill>
                  <a:srgbClr val="FFFFCC"/>
                </a:solidFill>
                <a:effectLst/>
                <a:uLnTx/>
                <a:uFillTx/>
                <a:latin typeface="Arial"/>
                <a:ea typeface="+mn-ea"/>
                <a:cs typeface="+mn-cs"/>
              </a:rPr>
              <a:t>2</a:t>
            </a:r>
            <a:r>
              <a:rPr kumimoji="0" lang="en-GB" sz="2000" b="0" i="0" u="none" strike="noStrike" kern="1200" cap="none" spc="0" normalizeH="0" baseline="0" noProof="0" dirty="0">
                <a:ln>
                  <a:noFill/>
                </a:ln>
                <a:solidFill>
                  <a:srgbClr val="FFFFCC"/>
                </a:solidFill>
                <a:effectLst/>
                <a:uLnTx/>
                <a:uFillTx/>
                <a:latin typeface="Arial"/>
                <a:ea typeface="+mn-ea"/>
                <a:cs typeface="+mn-cs"/>
              </a:rPr>
              <a:t>O</a:t>
            </a:r>
            <a:r>
              <a:rPr kumimoji="0" lang="en-GB" sz="2000" b="0" i="0" u="none" strike="noStrike" kern="1200" cap="none" spc="0" normalizeH="0" baseline="-25000" noProof="0" dirty="0">
                <a:ln>
                  <a:noFill/>
                </a:ln>
                <a:solidFill>
                  <a:srgbClr val="FFFFCC"/>
                </a:solidFill>
                <a:effectLst/>
                <a:uLnTx/>
                <a:uFillTx/>
                <a:latin typeface="Arial"/>
                <a:ea typeface="+mn-ea"/>
                <a:cs typeface="+mn-cs"/>
              </a:rPr>
              <a:t>2</a:t>
            </a:r>
            <a:r>
              <a:rPr kumimoji="0" lang="en-GB" sz="2000" b="0" i="0" u="none" strike="noStrike" kern="1200" cap="none" spc="0" normalizeH="0" baseline="0" noProof="0" dirty="0">
                <a:ln>
                  <a:noFill/>
                </a:ln>
                <a:solidFill>
                  <a:srgbClr val="FFFFCC"/>
                </a:solidFill>
                <a:effectLst/>
                <a:uLnTx/>
                <a:uFillTx/>
                <a:latin typeface="Arial"/>
                <a:ea typeface="+mn-ea"/>
                <a:cs typeface="+mn-cs"/>
              </a:rPr>
              <a:t>, H</a:t>
            </a:r>
            <a:r>
              <a:rPr kumimoji="0" lang="en-GB" sz="2000" b="0" i="0" u="none" strike="noStrike" kern="1200" cap="none" spc="0" normalizeH="0" baseline="-25000" noProof="0" dirty="0">
                <a:ln>
                  <a:noFill/>
                </a:ln>
                <a:solidFill>
                  <a:srgbClr val="FFFFCC"/>
                </a:solidFill>
                <a:effectLst/>
                <a:uLnTx/>
                <a:uFillTx/>
                <a:latin typeface="Arial"/>
                <a:ea typeface="+mn-ea"/>
                <a:cs typeface="+mn-cs"/>
              </a:rPr>
              <a:t>2</a:t>
            </a:r>
            <a:r>
              <a:rPr kumimoji="0" lang="en-GB" sz="2000" b="0" i="0" u="none" strike="noStrike" kern="1200" cap="none" spc="0" normalizeH="0" baseline="0" noProof="0" dirty="0">
                <a:ln>
                  <a:noFill/>
                </a:ln>
                <a:solidFill>
                  <a:srgbClr val="FFFFCC"/>
                </a:solidFill>
                <a:effectLst/>
                <a:uLnTx/>
                <a:uFillTx/>
                <a:latin typeface="Arial"/>
                <a:ea typeface="+mn-ea"/>
                <a:cs typeface="+mn-cs"/>
              </a:rPr>
              <a:t>.</a:t>
            </a:r>
            <a:endParaRPr kumimoji="0" lang="en-GB" sz="2000" b="0" i="0" u="none" strike="noStrike" kern="1200" cap="none" spc="0" normalizeH="0" baseline="-25000" noProof="0" dirty="0">
              <a:ln>
                <a:noFill/>
              </a:ln>
              <a:solidFill>
                <a:srgbClr val="FFFFCC"/>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ED408-8806-4886-8929-7120BDDDC2A3}" type="slidenum">
              <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949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5"/>
          <p:cNvSpPr>
            <a:spLocks noChangeArrowheads="1"/>
          </p:cNvSpPr>
          <p:nvPr/>
        </p:nvSpPr>
        <p:spPr bwMode="auto">
          <a:xfrm>
            <a:off x="715963" y="1546225"/>
            <a:ext cx="5151437" cy="3970338"/>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FFC000"/>
                </a:solidFill>
                <a:effectLst/>
                <a:uLnTx/>
                <a:uFillTx/>
                <a:latin typeface="Arial"/>
                <a:ea typeface="+mn-ea"/>
                <a:cs typeface="Calibri" pitchFamily="34" charset="0"/>
              </a:rPr>
              <a:t> Low-LET</a:t>
            </a:r>
            <a:r>
              <a:rPr kumimoji="0" lang="en-US" sz="2800" b="0" i="0" u="none" strike="noStrike" kern="1200" cap="none" spc="0" normalizeH="0" baseline="0" noProof="0" dirty="0">
                <a:ln>
                  <a:noFill/>
                </a:ln>
                <a:solidFill>
                  <a:srgbClr val="EAEAEA"/>
                </a:solidFill>
                <a:effectLst/>
                <a:uLnTx/>
                <a:uFillTx/>
                <a:latin typeface="Arial"/>
                <a:ea typeface="+mn-ea"/>
                <a:cs typeface="Calibri" pitchFamily="34" charset="0"/>
              </a:rPr>
              <a:t> </a:t>
            </a:r>
            <a:r>
              <a:rPr kumimoji="0" lang="en-US" sz="2800" b="0" i="0" u="none" strike="noStrike" kern="1200" cap="none" spc="0" normalizeH="0" baseline="0" noProof="0" dirty="0">
                <a:ln>
                  <a:noFill/>
                </a:ln>
                <a:solidFill>
                  <a:srgbClr val="FFFFCC"/>
                </a:solidFill>
                <a:effectLst/>
                <a:uLnTx/>
                <a:uFillTx/>
                <a:latin typeface="Arial"/>
                <a:ea typeface="+mn-ea"/>
                <a:cs typeface="Calibri" pitchFamily="34" charset="0"/>
              </a:rPr>
              <a:t>radiation can produce localized cluster of ionizations within single electron track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EAEAEA"/>
              </a:solidFill>
              <a:effectLst/>
              <a:uLnTx/>
              <a:uFillTx/>
              <a:latin typeface="Arial"/>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FFC000"/>
                </a:solidFill>
                <a:effectLst/>
                <a:uLnTx/>
                <a:uFillTx/>
                <a:latin typeface="Arial"/>
                <a:ea typeface="+mn-ea"/>
                <a:cs typeface="Calibri" pitchFamily="34" charset="0"/>
              </a:rPr>
              <a:t> High-LET</a:t>
            </a:r>
            <a:r>
              <a:rPr kumimoji="0" lang="en-US" sz="2800" b="0" i="0" u="none" strike="noStrike" kern="1200" cap="none" spc="0" normalizeH="0" baseline="0" noProof="0" dirty="0">
                <a:ln>
                  <a:noFill/>
                </a:ln>
                <a:solidFill>
                  <a:srgbClr val="EAEAEA"/>
                </a:solidFill>
                <a:effectLst/>
                <a:uLnTx/>
                <a:uFillTx/>
                <a:latin typeface="Arial"/>
                <a:ea typeface="+mn-ea"/>
                <a:cs typeface="Calibri" pitchFamily="34" charset="0"/>
              </a:rPr>
              <a:t> </a:t>
            </a:r>
            <a:r>
              <a:rPr kumimoji="0" lang="en-US" sz="2800" b="0" i="0" u="none" strike="noStrike" kern="1200" cap="none" spc="0" normalizeH="0" baseline="0" noProof="0" dirty="0">
                <a:ln>
                  <a:noFill/>
                </a:ln>
                <a:solidFill>
                  <a:srgbClr val="FFFFCC"/>
                </a:solidFill>
                <a:effectLst/>
                <a:uLnTx/>
                <a:uFillTx/>
                <a:latin typeface="Arial"/>
                <a:ea typeface="+mn-ea"/>
                <a:cs typeface="Calibri" pitchFamily="34" charset="0"/>
              </a:rPr>
              <a:t>radiation produces somewhat larger number of ionizations that are closer together</a:t>
            </a:r>
          </a:p>
        </p:txBody>
      </p:sp>
      <p:pic>
        <p:nvPicPr>
          <p:cNvPr id="3074" name="Picture 2"/>
          <p:cNvPicPr>
            <a:picLocks noChangeAspect="1" noChangeArrowheads="1"/>
          </p:cNvPicPr>
          <p:nvPr/>
        </p:nvPicPr>
        <p:blipFill>
          <a:blip r:embed="rId3"/>
          <a:srcRect/>
          <a:stretch>
            <a:fillRect/>
          </a:stretch>
        </p:blipFill>
        <p:spPr bwMode="auto">
          <a:xfrm>
            <a:off x="6218238" y="285750"/>
            <a:ext cx="2457450" cy="63912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4" name="3 CuadroTexto"/>
          <p:cNvSpPr txBox="1"/>
          <p:nvPr/>
        </p:nvSpPr>
        <p:spPr>
          <a:xfrm>
            <a:off x="576263" y="214313"/>
            <a:ext cx="4500562" cy="64611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err="1">
                <a:ln>
                  <a:noFill/>
                </a:ln>
                <a:solidFill>
                  <a:srgbClr val="CCECFF"/>
                </a:solidFill>
                <a:effectLst/>
                <a:uLnTx/>
                <a:uFillTx/>
                <a:latin typeface="Arial"/>
                <a:ea typeface="+mn-ea"/>
                <a:cs typeface="+mn-cs"/>
              </a:rPr>
              <a:t>Damage</a:t>
            </a:r>
            <a:r>
              <a:rPr kumimoji="0" lang="es-ES" sz="3600" b="1" i="0" u="none" strike="noStrike" kern="1200" cap="none" spc="0" normalizeH="0" baseline="0" noProof="0" dirty="0">
                <a:ln>
                  <a:noFill/>
                </a:ln>
                <a:solidFill>
                  <a:srgbClr val="CCECFF"/>
                </a:solidFill>
                <a:effectLst/>
                <a:uLnTx/>
                <a:uFillTx/>
                <a:latin typeface="Arial"/>
                <a:ea typeface="+mn-ea"/>
                <a:cs typeface="+mn-cs"/>
              </a:rPr>
              <a:t> in DNA</a:t>
            </a:r>
            <a:endParaRPr kumimoji="0" lang="ca-ES" sz="3600" b="1" i="0" u="none" strike="noStrike" kern="1200" cap="none" spc="0" normalizeH="0" baseline="0" noProof="0" dirty="0">
              <a:ln>
                <a:noFill/>
              </a:ln>
              <a:solidFill>
                <a:srgbClr val="CCECFF"/>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E8B6EA-3636-4C7D-A9B1-FE3A743A8E47}" type="slidenum">
              <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901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5003800" y="4073525"/>
            <a:ext cx="3857625" cy="230822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CC"/>
                </a:solidFill>
                <a:effectLst/>
                <a:uLnTx/>
                <a:uFillTx/>
                <a:latin typeface="Arial"/>
                <a:ea typeface="+mn-ea"/>
                <a:cs typeface="Calibri" pitchFamily="34" charset="0"/>
              </a:rPr>
              <a:t>Estimation of numbers of  radiation - induced  different types of DNA lesions after 1 Gy irradiation with  low-LET radiation</a:t>
            </a:r>
          </a:p>
        </p:txBody>
      </p:sp>
      <p:sp>
        <p:nvSpPr>
          <p:cNvPr id="5" name="TextBox 4"/>
          <p:cNvSpPr txBox="1"/>
          <p:nvPr/>
        </p:nvSpPr>
        <p:spPr>
          <a:xfrm>
            <a:off x="323850" y="188913"/>
            <a:ext cx="8424863" cy="6461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CCECFF"/>
                </a:solidFill>
                <a:effectLst/>
                <a:uLnTx/>
                <a:uFillTx/>
                <a:latin typeface="Arial"/>
                <a:ea typeface="+mn-ea"/>
                <a:cs typeface="+mn-cs"/>
              </a:rPr>
              <a:t>Types of DNA lesions</a:t>
            </a:r>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1196975"/>
            <a:ext cx="39814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1196975"/>
            <a:ext cx="39576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DB8C98-F580-49A4-A2FC-92D6F841DF97}" type="slidenum">
              <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ar-IQ" sz="1000" b="0" i="0" u="none" strike="noStrike" kern="1200" cap="none" spc="0" normalizeH="0" baseline="0" noProof="0" smtClean="0">
              <a:ln>
                <a:noFill/>
              </a:ln>
              <a:solidFill>
                <a:srgbClr val="D5D7D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179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ar-IQ" dirty="0"/>
          </a:p>
        </p:txBody>
      </p:sp>
      <p:sp>
        <p:nvSpPr>
          <p:cNvPr id="3" name="Content Placeholder 2"/>
          <p:cNvSpPr>
            <a:spLocks noGrp="1"/>
          </p:cNvSpPr>
          <p:nvPr>
            <p:ph sz="quarter" idx="1"/>
          </p:nvPr>
        </p:nvSpPr>
        <p:spPr/>
        <p:txBody>
          <a:bodyPr>
            <a:normAutofit/>
          </a:bodyPr>
          <a:lstStyle/>
          <a:p>
            <a:r>
              <a:rPr lang="en-US" b="1" dirty="0" smtClean="0"/>
              <a:t>rad </a:t>
            </a:r>
            <a:r>
              <a:rPr lang="en-US" b="1" dirty="0"/>
              <a:t>or radiation absorbed dose</a:t>
            </a:r>
            <a:r>
              <a:rPr lang="en-US" dirty="0"/>
              <a:t/>
            </a:r>
            <a:br>
              <a:rPr lang="en-US" dirty="0"/>
            </a:br>
            <a:r>
              <a:rPr lang="en-US" dirty="0"/>
              <a:t>The amount of radiant energy absorbed in a certain amount of tissue.</a:t>
            </a:r>
          </a:p>
          <a:p>
            <a:r>
              <a:rPr lang="en-US" b="1" dirty="0"/>
              <a:t>gray (</a:t>
            </a:r>
            <a:r>
              <a:rPr lang="en-US" b="1" dirty="0" err="1"/>
              <a:t>Gy</a:t>
            </a:r>
            <a:r>
              <a:rPr lang="en-US" b="1" dirty="0"/>
              <a:t>)</a:t>
            </a:r>
            <a:r>
              <a:rPr lang="en-US" dirty="0"/>
              <a:t/>
            </a:r>
            <a:br>
              <a:rPr lang="en-US" dirty="0"/>
            </a:br>
            <a:r>
              <a:rPr lang="en-US" dirty="0"/>
              <a:t>A unit of absorbed radiation equal to the dose of one joule of energy absorbed per kilogram of matter, or 100 rad. The unit is named for the British physician L. Harold Gray (1905-1965), an authority on the use of radiation in the treatment of cancer</a:t>
            </a:r>
          </a:p>
          <a:p>
            <a:endParaRPr lang="ar-IQ" dirty="0"/>
          </a:p>
        </p:txBody>
      </p:sp>
      <p:pic>
        <p:nvPicPr>
          <p:cNvPr id="5" name="Picture 4"/>
          <p:cNvPicPr>
            <a:picLocks noChangeAspect="1"/>
          </p:cNvPicPr>
          <p:nvPr/>
        </p:nvPicPr>
        <p:blipFill>
          <a:blip r:embed="rId2"/>
          <a:stretch>
            <a:fillRect/>
          </a:stretch>
        </p:blipFill>
        <p:spPr>
          <a:xfrm>
            <a:off x="107504" y="333346"/>
            <a:ext cx="8928992" cy="719390"/>
          </a:xfrm>
          <a:prstGeom prst="rect">
            <a:avLst/>
          </a:prstGeom>
        </p:spPr>
      </p:pic>
    </p:spTree>
    <p:extLst>
      <p:ext uri="{BB962C8B-B14F-4D97-AF65-F5344CB8AC3E}">
        <p14:creationId xmlns:p14="http://schemas.microsoft.com/office/powerpoint/2010/main" val="162528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algn="ctr"/>
            <a:endParaRPr lang="ar-IQ" altLang="ar-IQ" b="1">
              <a:solidFill>
                <a:schemeClr val="tx1"/>
              </a:solidFill>
            </a:endParaRPr>
          </a:p>
        </p:txBody>
      </p:sp>
      <p:sp>
        <p:nvSpPr>
          <p:cNvPr id="72707" name="Rectangle 4"/>
          <p:cNvSpPr>
            <a:spLocks noGrp="1" noChangeArrowheads="1"/>
          </p:cNvSpPr>
          <p:nvPr>
            <p:ph type="title" idx="4294967295"/>
          </p:nvPr>
        </p:nvSpPr>
        <p:spPr>
          <a:xfrm>
            <a:off x="533400" y="76200"/>
            <a:ext cx="8077200" cy="762000"/>
          </a:xfrm>
        </p:spPr>
        <p:txBody>
          <a:bodyPr/>
          <a:lstStyle/>
          <a:p>
            <a:pPr eaLnBrk="1" hangingPunct="1"/>
            <a:r>
              <a:rPr lang="en-US" altLang="ar-IQ" b="1" smtClean="0">
                <a:solidFill>
                  <a:schemeClr val="tx1"/>
                </a:solidFill>
              </a:rPr>
              <a:t>Dose Response Tissue</a:t>
            </a:r>
            <a:endParaRPr lang="en-US" altLang="ar-IQ" smtClean="0"/>
          </a:p>
        </p:txBody>
      </p:sp>
      <p:sp>
        <p:nvSpPr>
          <p:cNvPr id="72708" name="Text Box 5"/>
          <p:cNvSpPr txBox="1">
            <a:spLocks noChangeArrowheads="1"/>
          </p:cNvSpPr>
          <p:nvPr/>
        </p:nvSpPr>
        <p:spPr bwMode="auto">
          <a:xfrm>
            <a:off x="1187450" y="1295400"/>
            <a:ext cx="673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anose="020B0604020202020204" pitchFamily="34" charset="0"/>
                <a:ea typeface="MS PGothic" panose="020B0600070205080204" pitchFamily="34" charset="-128"/>
              </a:defRPr>
            </a:lvl1pPr>
            <a:lvl2pPr marL="37931725" indent="-37474525" eaLnBrk="0" hangingPunct="0">
              <a:defRPr sz="4400">
                <a:solidFill>
                  <a:schemeClr val="tx2"/>
                </a:solidFill>
                <a:latin typeface="Arial" panose="020B0604020202020204" pitchFamily="34" charset="0"/>
                <a:ea typeface="MS PGothic" panose="020B0600070205080204" pitchFamily="34" charset="-128"/>
              </a:defRPr>
            </a:lvl2pPr>
            <a:lvl3pPr eaLnBrk="0" hangingPunct="0">
              <a:defRPr sz="4400">
                <a:solidFill>
                  <a:schemeClr val="tx2"/>
                </a:solidFill>
                <a:latin typeface="Arial" panose="020B0604020202020204" pitchFamily="34" charset="0"/>
                <a:ea typeface="MS PGothic" panose="020B0600070205080204" pitchFamily="34" charset="-128"/>
              </a:defRPr>
            </a:lvl3pPr>
            <a:lvl4pPr eaLnBrk="0" hangingPunct="0">
              <a:defRPr sz="4400">
                <a:solidFill>
                  <a:schemeClr val="tx2"/>
                </a:solidFill>
                <a:latin typeface="Arial" panose="020B0604020202020204" pitchFamily="34" charset="0"/>
                <a:ea typeface="MS PGothic" panose="020B0600070205080204" pitchFamily="34" charset="-128"/>
              </a:defRPr>
            </a:lvl4pPr>
            <a:lvl5pPr eaLnBrk="0" hangingPunct="0">
              <a:defRPr sz="44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eaLnBrk="1" hangingPunct="1"/>
            <a:r>
              <a:rPr lang="en-US" altLang="ar-IQ" sz="3600" b="1"/>
              <a:t>Examples of tissue Sensitivity</a:t>
            </a:r>
          </a:p>
        </p:txBody>
      </p:sp>
      <p:graphicFrame>
        <p:nvGraphicFramePr>
          <p:cNvPr id="248838" name="Group 6"/>
          <p:cNvGraphicFramePr>
            <a:graphicFrameLocks noGrp="1"/>
          </p:cNvGraphicFramePr>
          <p:nvPr/>
        </p:nvGraphicFramePr>
        <p:xfrm>
          <a:off x="1295400" y="2209800"/>
          <a:ext cx="6477000" cy="4064000"/>
        </p:xfrm>
        <a:graphic>
          <a:graphicData uri="http://schemas.openxmlformats.org/drawingml/2006/table">
            <a:tbl>
              <a:tblPr/>
              <a:tblGrid>
                <a:gridCol w="2286000">
                  <a:extLst>
                    <a:ext uri="{9D8B030D-6E8A-4147-A177-3AD203B41FA5}">
                      <a16:colId xmlns:a16="http://schemas.microsoft.com/office/drawing/2014/main" val="3061813929"/>
                    </a:ext>
                  </a:extLst>
                </a:gridCol>
                <a:gridCol w="4191000">
                  <a:extLst>
                    <a:ext uri="{9D8B030D-6E8A-4147-A177-3AD203B41FA5}">
                      <a16:colId xmlns:a16="http://schemas.microsoft.com/office/drawing/2014/main" val="626339705"/>
                    </a:ext>
                  </a:extLst>
                </a:gridCol>
              </a:tblGrid>
              <a:tr h="1016000">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IQ"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Very High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White blood cells (bone marrow)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Intestinal epithelium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Reproductive cells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1221759"/>
                  </a:ext>
                </a:extLst>
              </a:tr>
              <a:tr h="1016000">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IQ" sz="2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High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Optic lens epithelium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Esophageal epithelium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Mucous membranes</a:t>
                      </a:r>
                      <a:endParaRPr kumimoji="0" lang="en-US" altLang="ar-IQ"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6829864"/>
                  </a:ext>
                </a:extLst>
              </a:tr>
              <a:tr h="1016000">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IQ"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Medium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Brain – Glial cells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Lung, kidney, liver, thyroid, pancreatic epithelium</a:t>
                      </a:r>
                      <a:endParaRPr kumimoji="0" lang="en-US" altLang="ar-IQ"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863018"/>
                  </a:ext>
                </a:extLst>
              </a:tr>
              <a:tr h="1016000">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IQ"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Low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MS PGothic"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MS PGothic" panose="020B0600070205080204" pitchFamily="34" charset="-128"/>
                        </a:defRPr>
                      </a:lvl3pPr>
                      <a:lvl4pPr eaLnBrk="0" hangingPunct="0">
                        <a:spcBef>
                          <a:spcPct val="20000"/>
                        </a:spcBef>
                        <a:defRPr>
                          <a:solidFill>
                            <a:schemeClr val="tx1"/>
                          </a:solidFill>
                          <a:latin typeface="Times New Roman" panose="02020603050405020304" pitchFamily="18" charset="0"/>
                          <a:ea typeface="MS PGothic" panose="020B0600070205080204" pitchFamily="34" charset="-128"/>
                        </a:defRPr>
                      </a:lvl4pPr>
                      <a:lvl5pPr eaLnBrk="0" hangingPunct="0">
                        <a:spcBef>
                          <a:spcPct val="20000"/>
                        </a:spcBef>
                        <a:defRPr>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Mature red blood cells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Muscle cells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Mature bone and cartilage</a:t>
                      </a:r>
                      <a:endParaRPr kumimoji="0" lang="en-US" altLang="ar-IQ" sz="28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7393729"/>
                  </a:ext>
                </a:extLst>
              </a:tr>
            </a:tbl>
          </a:graphicData>
        </a:graphic>
      </p:graphicFrame>
    </p:spTree>
    <p:extLst>
      <p:ext uri="{BB962C8B-B14F-4D97-AF65-F5344CB8AC3E}">
        <p14:creationId xmlns:p14="http://schemas.microsoft.com/office/powerpoint/2010/main" val="28346600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340476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Half-Lives and Radioactive Decay Kinetics</a:t>
            </a:r>
            <a:endParaRPr lang="ar-IQ" dirty="0"/>
          </a:p>
        </p:txBody>
      </p:sp>
      <p:sp>
        <p:nvSpPr>
          <p:cNvPr id="3" name="Content Placeholder 2"/>
          <p:cNvSpPr>
            <a:spLocks noGrp="1"/>
          </p:cNvSpPr>
          <p:nvPr>
            <p:ph sz="quarter" idx="1"/>
          </p:nvPr>
        </p:nvSpPr>
        <p:spPr/>
        <p:txBody>
          <a:bodyPr/>
          <a:lstStyle/>
          <a:p>
            <a:r>
              <a:rPr lang="en-US" dirty="0"/>
              <a:t>The half-life of a first-order reaction under a given set of reaction conditions is a constant</a:t>
            </a:r>
            <a:r>
              <a:rPr lang="en-US" dirty="0" smtClean="0"/>
              <a:t>.</a:t>
            </a:r>
          </a:p>
          <a:p>
            <a:r>
              <a:rPr lang="en-US" dirty="0" smtClean="0"/>
              <a:t> The </a:t>
            </a:r>
            <a:r>
              <a:rPr lang="en-US" dirty="0"/>
              <a:t>half-life of a first-order reaction is independent of the concentration of the reactants. This becomes evident when we rearrange the integrated rate law for a first-order reaction to produce the following equation:</a:t>
            </a:r>
          </a:p>
          <a:p>
            <a:endParaRPr lang="en-US" dirty="0"/>
          </a:p>
        </p:txBody>
      </p:sp>
    </p:spTree>
    <p:extLst>
      <p:ext uri="{BB962C8B-B14F-4D97-AF65-F5344CB8AC3E}">
        <p14:creationId xmlns:p14="http://schemas.microsoft.com/office/powerpoint/2010/main" val="44572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467544" y="404664"/>
            <a:ext cx="8368608" cy="3168353"/>
          </a:xfrm>
          <a:prstGeom prst="rect">
            <a:avLst/>
          </a:prstGeom>
        </p:spPr>
      </p:pic>
      <p:pic>
        <p:nvPicPr>
          <p:cNvPr id="5" name="Picture 4"/>
          <p:cNvPicPr>
            <a:picLocks noChangeAspect="1"/>
          </p:cNvPicPr>
          <p:nvPr/>
        </p:nvPicPr>
        <p:blipFill>
          <a:blip r:embed="rId3"/>
          <a:stretch>
            <a:fillRect/>
          </a:stretch>
        </p:blipFill>
        <p:spPr>
          <a:xfrm>
            <a:off x="301752" y="3068960"/>
            <a:ext cx="8503920" cy="3049752"/>
          </a:xfrm>
          <a:prstGeom prst="rect">
            <a:avLst/>
          </a:prstGeom>
        </p:spPr>
      </p:pic>
    </p:spTree>
    <p:extLst>
      <p:ext uri="{BB962C8B-B14F-4D97-AF65-F5344CB8AC3E}">
        <p14:creationId xmlns:p14="http://schemas.microsoft.com/office/powerpoint/2010/main" val="46264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1147762"/>
            <a:ext cx="8590728" cy="4951286"/>
          </a:xfrm>
          <a:prstGeom prst="rect">
            <a:avLst/>
          </a:prstGeom>
        </p:spPr>
      </p:pic>
    </p:spTree>
    <p:extLst>
      <p:ext uri="{BB962C8B-B14F-4D97-AF65-F5344CB8AC3E}">
        <p14:creationId xmlns:p14="http://schemas.microsoft.com/office/powerpoint/2010/main" val="258200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1533525" y="1147763"/>
            <a:ext cx="6076950" cy="1921198"/>
          </a:xfrm>
          <a:prstGeom prst="rect">
            <a:avLst/>
          </a:prstGeom>
        </p:spPr>
      </p:pic>
      <p:pic>
        <p:nvPicPr>
          <p:cNvPr id="5" name="Picture 4"/>
          <p:cNvPicPr>
            <a:picLocks noChangeAspect="1"/>
          </p:cNvPicPr>
          <p:nvPr/>
        </p:nvPicPr>
        <p:blipFill>
          <a:blip r:embed="rId3"/>
          <a:stretch>
            <a:fillRect/>
          </a:stretch>
        </p:blipFill>
        <p:spPr>
          <a:xfrm>
            <a:off x="467544" y="3229172"/>
            <a:ext cx="7142931" cy="2481065"/>
          </a:xfrm>
          <a:prstGeom prst="rect">
            <a:avLst/>
          </a:prstGeom>
        </p:spPr>
      </p:pic>
    </p:spTree>
    <p:extLst>
      <p:ext uri="{BB962C8B-B14F-4D97-AF65-F5344CB8AC3E}">
        <p14:creationId xmlns:p14="http://schemas.microsoft.com/office/powerpoint/2010/main" val="21798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91909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533525" y="1147762"/>
            <a:ext cx="6076950" cy="4562475"/>
          </a:xfrm>
          <a:prstGeom prst="rect">
            <a:avLst/>
          </a:prstGeom>
        </p:spPr>
      </p:pic>
    </p:spTree>
    <p:extLst>
      <p:ext uri="{BB962C8B-B14F-4D97-AF65-F5344CB8AC3E}">
        <p14:creationId xmlns:p14="http://schemas.microsoft.com/office/powerpoint/2010/main" val="9578321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IAEA PowerPoint Template">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Civic</Template>
  <TotalTime>2146</TotalTime>
  <Words>1229</Words>
  <Application>Microsoft Office PowerPoint</Application>
  <PresentationFormat>On-screen Show (4:3)</PresentationFormat>
  <Paragraphs>192</Paragraphs>
  <Slides>31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MS PGothic</vt:lpstr>
      <vt:lpstr>Arial</vt:lpstr>
      <vt:lpstr>Berlin Sans FB Demi</vt:lpstr>
      <vt:lpstr>Calibri</vt:lpstr>
      <vt:lpstr>Georgia</vt:lpstr>
      <vt:lpstr>Times New Roman</vt:lpstr>
      <vt:lpstr>Wingdings</vt:lpstr>
      <vt:lpstr>Wingdings 2</vt:lpstr>
      <vt:lpstr>Civic</vt:lpstr>
      <vt:lpstr>IAEA PowerPoint Template</vt:lpstr>
      <vt:lpstr>Nuclear Medicine</vt:lpstr>
      <vt:lpstr>Electromagnetic Spectrum</vt:lpstr>
      <vt:lpstr>     </vt:lpstr>
      <vt:lpstr>Half-Lives and Radioactive Decay 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Spectrum of radiations</vt:lpstr>
      <vt:lpstr>PowerPoint Presentation</vt:lpstr>
      <vt:lpstr>Measuring radioactivity</vt:lpstr>
      <vt:lpstr>Measuring radioactivity </vt:lpstr>
      <vt:lpstr>Biological effects of radiation</vt:lpstr>
      <vt:lpstr>Biological effects of radiation</vt:lpstr>
      <vt:lpstr>Examples of  radioactive decay</vt:lpstr>
      <vt:lpstr>Biological effects of radiation</vt:lpstr>
      <vt:lpstr>Biological effects of radiation</vt:lpstr>
      <vt:lpstr>Biological effects of radiation</vt:lpstr>
      <vt:lpstr>Biological effects of radiation</vt:lpstr>
      <vt:lpstr>PowerPoint Presentation</vt:lpstr>
      <vt:lpstr>PowerPoint Presentation</vt:lpstr>
      <vt:lpstr>PowerPoint Presentation</vt:lpstr>
      <vt:lpstr>PowerPoint Presentation</vt:lpstr>
      <vt:lpstr>PowerPoint Presentation</vt:lpstr>
      <vt:lpstr>PowerPoint Presentation</vt:lpstr>
      <vt:lpstr>Dose Response Tissue</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created by :                  maryam muthana</dc:title>
  <dc:creator>maryam</dc:creator>
  <cp:lastModifiedBy>Maher</cp:lastModifiedBy>
  <cp:revision>102</cp:revision>
  <dcterms:created xsi:type="dcterms:W3CDTF">2016-10-27T15:27:48Z</dcterms:created>
  <dcterms:modified xsi:type="dcterms:W3CDTF">2023-10-09T05:21:55Z</dcterms:modified>
</cp:coreProperties>
</file>